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4286A-46D5-447E-8286-4AE02FF3E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C2A06-1A41-4A09-880E-667C811B9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AB069-B16C-48A6-A393-FB6F8616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6388B-613D-49AB-84D9-88B65225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104EF7-E132-42D3-BD54-7C0A484A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5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71E67-6B52-4678-96C6-147D428C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C77CF1-95FA-4F8A-9B0C-2F4C0AC90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8380BF-F718-406E-8344-70CC0FE7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698DE-95B0-4399-87D0-8B616A0C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11D15-191D-43AF-A40E-DDF7EAFC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0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A834AC-8D40-4672-9CA6-B70FC24A5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1919CC-BE16-4E69-A9D2-AD6519D5A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52949-33CF-4200-98FF-DAB58BC2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A3C38-6E66-4FC8-9C0D-9E993129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EBAB64-EFF9-4DFF-9028-8B20A216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22E35-D947-4F3B-B1E4-4BC10D16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06594-C5AC-4599-B830-207A1F52B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20C4B-EC65-474E-AB49-8245ECC3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6C76F-9724-43D3-96FE-EC9F37B4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4F3FD-8E9C-4CD6-8854-2D5307A4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35B11-82C5-4765-AE69-CFE525AB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499709-4895-429A-A838-AD34C0EA1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64C40-DAC4-4C85-A04D-94BBD9B6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A7DAF-FD20-4B41-BFDE-DE836EE5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DC486-4DF3-4D14-AB49-5DD3280A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7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702B6-D421-4555-AEC4-AF56EDE3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C9D48-498B-467B-8574-76A1EEA6B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B3BCB7-A4D2-48D5-96BC-57D27D90C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73E5-27B7-412E-8E9F-7C824431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DEC874-F648-47FB-B80D-D0BE6B72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839421-4D49-4C4E-9741-79EE75B7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ECBB1-3A30-48F2-A0B0-5FA20D92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F8D4D-20CA-47AF-8240-7F83C702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C4F9BA-8308-4E04-AE3A-0D314284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1F1F3F-623F-4C47-82D4-89184A16C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E09DE-A39F-47A4-ABF0-665FCD68C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DDDBA6-FEC2-47A5-9F0C-3B7626FC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313DAC-2CC6-4A54-A8EE-FA2C4281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194BF9-7468-4B02-81C3-850AD009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2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3E84C-50EE-45CA-B505-76F3CDB5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6BA4DD-D304-4FF1-8D12-81BE6203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878D0A-11C9-4756-AB65-D5AE72C5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8F5466-436B-4DF1-BD3A-F3F86DAA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0F81D-48E9-422D-82CB-CA794353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D7F536-24C5-4B37-B8B5-099DED86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A64B0C-8B66-4EDF-A53C-A1DF336B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7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A4C41-E3DD-41C7-94EF-1AB24399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4A1C6-C616-4498-995D-1C86A14C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AF1263-983C-4E1D-A408-FE014ACEB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2C55A-92BB-4BF3-8714-341A4DE3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AFE4E4-C0D6-458F-9AE5-0E17F1DD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5E418-F6F1-4062-B878-9ADE3C1E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4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1DA89-CD33-4364-A23B-C8424853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430863-EE49-469C-B670-CC502B069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98B59D-8233-4A6E-B4D3-4613613D9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933E59-9186-43C4-BD8F-C679725C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95539-FF95-43A7-8B21-0706943B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3C1452-E379-49B5-BB69-2DFE97F6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CD56B-29A2-46D9-A490-82238F71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6ED564-7F49-40F5-BE75-0FC25DA96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030905-A216-45FF-87B2-7B33A9251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AA19-9158-4D4C-BA36-2A1404D34321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403B3-42DE-43F7-AF9F-00EC7A9AD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631F2-92A1-4D98-8ACA-4251340F7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E70-7890-40F5-9034-D429E685C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9DEB9F-29C1-4DC7-A30D-DAD840755E24}"/>
              </a:ext>
            </a:extLst>
          </p:cNvPr>
          <p:cNvSpPr txBox="1"/>
          <p:nvPr/>
        </p:nvSpPr>
        <p:spPr>
          <a:xfrm>
            <a:off x="0" y="244119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естественно-научной грамотности школьников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BBDF4-80D9-431A-B8B8-B42929D8960E}"/>
              </a:ext>
            </a:extLst>
          </p:cNvPr>
          <p:cNvSpPr txBox="1"/>
          <p:nvPr/>
        </p:nvSpPr>
        <p:spPr>
          <a:xfrm>
            <a:off x="7399090" y="5515626"/>
            <a:ext cx="479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Сухарева О. Н.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МАОУ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Гамовская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180605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3A7C1-E7CD-4608-BE64-36D6D8859B58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объяснения явлений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F1DAB-B390-4CB7-8922-8D9AEF57C3CA}"/>
              </a:ext>
            </a:extLst>
          </p:cNvPr>
          <p:cNvSpPr txBox="1"/>
          <p:nvPr/>
        </p:nvSpPr>
        <p:spPr>
          <a:xfrm>
            <a:off x="469783" y="1232571"/>
            <a:ext cx="57623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Штормы проветривают сердце. Батурин явственно ощутил это. Он проснулся в холодной каюте. Яркий день леденел за иллюминаторами. Пароход скрежетал на стальных тросах и якорях, наглухо пришвартованный к пристани.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остановились в Новороссийске…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Батурин увидел знакомую картину - в густом небе сверкало льдистое солнце. Ветер обрушивался с гор исполинским водопадом, - Батурин как бы видел потоки воздуха. Свет этого дня был подернут сизым налетом. Солнце казалось восковым, тени резкими, как зимой. Воздух был изумительно чист: норд выдул все, унес в море всю пыль; он мощно полировал и вентилировал блещущий город.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молы широкими взмахами перекатывал и гудел прибой. Пароходы стояли на якорях, работая машинами. Дым так стремительно отрывало от труб, что пароходы казались погасшими, бездымными. Краски приобрели особую яркость, даже ржавые днища шаланд горели киноварью и лаком.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Паустовский. Блистающие облака. – М., 1957.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8F15D5-4D20-4806-9FE2-AAE8F6D8C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84" y="1232572"/>
            <a:ext cx="5286433" cy="3286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31B27-AFAD-4693-B79B-59241B2496CE}"/>
              </a:ext>
            </a:extLst>
          </p:cNvPr>
          <p:cNvSpPr txBox="1"/>
          <p:nvPr/>
        </p:nvSpPr>
        <p:spPr>
          <a:xfrm>
            <a:off x="6232124" y="4717682"/>
            <a:ext cx="5490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причину данного явления и как оно называется: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Подход холодного фронта к хребтам вдоль побережья со стороны суши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Нагрев воздуха при опускании с гор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Нагретый воздух от почвы поднимается вверх. Его место занимает холодный, в результате образуется циклон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1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A0EFE-3DBA-4454-833F-19EFDB4D3DDB}"/>
              </a:ext>
            </a:extLst>
          </p:cNvPr>
          <p:cNvSpPr txBox="1"/>
          <p:nvPr/>
        </p:nvSpPr>
        <p:spPr>
          <a:xfrm>
            <a:off x="605907" y="1131104"/>
            <a:ext cx="5490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причину данного явления и как оно называется: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Подход холодного фронта к хребтам вдоль побережья со стороны суши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Нагрев воздуха при опускании с гор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Нагретый воздух от почвы поднимается вверх. Его место занимает холодный, в результате образуется циклон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называется «Новороссийская Бора».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AFB030-E4C0-43C5-ABA7-AA4105E71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84" y="1232572"/>
            <a:ext cx="5286433" cy="32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36C482-0707-4253-8F0D-119233553698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текста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FC328-D763-4CC3-8575-78C72EFC8E86}"/>
              </a:ext>
            </a:extLst>
          </p:cNvPr>
          <p:cNvSpPr txBox="1"/>
          <p:nvPr/>
        </p:nvSpPr>
        <p:spPr>
          <a:xfrm>
            <a:off x="189549" y="1874701"/>
            <a:ext cx="21589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утром на листочках,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травинках, на цветочках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капельки висят,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зеркальца блестят.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проснется,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Миру улыбнется,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капелек тогда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останется следа!</a:t>
            </a:r>
          </a:p>
          <a:p>
            <a:pPr algn="r"/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Чупурова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0D8E5-1B2D-4C7B-9B54-2EB5EBB20544}"/>
              </a:ext>
            </a:extLst>
          </p:cNvPr>
          <p:cNvSpPr txBox="1"/>
          <p:nvPr/>
        </p:nvSpPr>
        <p:spPr>
          <a:xfrm>
            <a:off x="2409430" y="1878334"/>
            <a:ext cx="21589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Накинул город покрывало,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гамму звуков приглуша.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 катиться стали вяло,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Колёсами едва шурша.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молочной взвеси всё тонуло,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Стирались чёткие черты…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ж открыть окно тянуло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прыгнуть в вату с высоты.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daniLove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DF3A3-B9D5-4CEE-9DDD-E1A226242CCE}"/>
              </a:ext>
            </a:extLst>
          </p:cNvPr>
          <p:cNvSpPr txBox="1"/>
          <p:nvPr/>
        </p:nvSpPr>
        <p:spPr>
          <a:xfrm>
            <a:off x="4593804" y="1860744"/>
            <a:ext cx="2158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деревьям серебристая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Перекинулась фата —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Белоснежная, пушистая,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Кружевная красота!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670B0-0A2A-4A54-A467-B77575257EE7}"/>
              </a:ext>
            </a:extLst>
          </p:cNvPr>
          <p:cNvSpPr txBox="1"/>
          <p:nvPr/>
        </p:nvSpPr>
        <p:spPr>
          <a:xfrm>
            <a:off x="4574181" y="3943032"/>
            <a:ext cx="21589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огромная воронка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торопится прийти,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завываньем, гулом громким,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вбирая по пути.</a:t>
            </a:r>
          </a:p>
          <a:p>
            <a:pPr algn="r"/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Кнушевицкая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2BEB41A-8A56-4CBE-BBDC-D5A5DC5BFF01}"/>
              </a:ext>
            </a:extLst>
          </p:cNvPr>
          <p:cNvCxnSpPr>
            <a:cxnSpLocks/>
          </p:cNvCxnSpPr>
          <p:nvPr/>
        </p:nvCxnSpPr>
        <p:spPr>
          <a:xfrm>
            <a:off x="189549" y="1860744"/>
            <a:ext cx="2123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C8C517D-AB0B-4728-A9EF-C4AB4950D1B0}"/>
              </a:ext>
            </a:extLst>
          </p:cNvPr>
          <p:cNvCxnSpPr>
            <a:cxnSpLocks/>
          </p:cNvCxnSpPr>
          <p:nvPr/>
        </p:nvCxnSpPr>
        <p:spPr>
          <a:xfrm>
            <a:off x="2313029" y="1860744"/>
            <a:ext cx="0" cy="32330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5E71468-4C53-4B2B-876F-A9202CCCC6B7}"/>
              </a:ext>
            </a:extLst>
          </p:cNvPr>
          <p:cNvCxnSpPr>
            <a:cxnSpLocks/>
          </p:cNvCxnSpPr>
          <p:nvPr/>
        </p:nvCxnSpPr>
        <p:spPr>
          <a:xfrm flipH="1">
            <a:off x="189549" y="5093790"/>
            <a:ext cx="2123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6E30A0A-21DC-4046-966A-DCFE30D71C1E}"/>
              </a:ext>
            </a:extLst>
          </p:cNvPr>
          <p:cNvCxnSpPr>
            <a:cxnSpLocks/>
          </p:cNvCxnSpPr>
          <p:nvPr/>
        </p:nvCxnSpPr>
        <p:spPr>
          <a:xfrm>
            <a:off x="189549" y="1860744"/>
            <a:ext cx="0" cy="32330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22472D1-3F38-4061-96AD-43E291F42E5C}"/>
              </a:ext>
            </a:extLst>
          </p:cNvPr>
          <p:cNvCxnSpPr>
            <a:cxnSpLocks/>
          </p:cNvCxnSpPr>
          <p:nvPr/>
        </p:nvCxnSpPr>
        <p:spPr>
          <a:xfrm>
            <a:off x="2384042" y="1866598"/>
            <a:ext cx="2123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EDF8DB3-073B-4740-81E5-3524F4F48C82}"/>
              </a:ext>
            </a:extLst>
          </p:cNvPr>
          <p:cNvCxnSpPr>
            <a:cxnSpLocks/>
          </p:cNvCxnSpPr>
          <p:nvPr/>
        </p:nvCxnSpPr>
        <p:spPr>
          <a:xfrm flipH="1">
            <a:off x="4507521" y="1866598"/>
            <a:ext cx="1" cy="43582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7108C222-A92E-4E5C-AEA8-050A12475A50}"/>
              </a:ext>
            </a:extLst>
          </p:cNvPr>
          <p:cNvCxnSpPr>
            <a:cxnSpLocks/>
          </p:cNvCxnSpPr>
          <p:nvPr/>
        </p:nvCxnSpPr>
        <p:spPr>
          <a:xfrm flipH="1">
            <a:off x="2384042" y="6224888"/>
            <a:ext cx="2123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2C3BF7A-F66D-4F86-993F-2771F7DD6ACB}"/>
              </a:ext>
            </a:extLst>
          </p:cNvPr>
          <p:cNvCxnSpPr>
            <a:cxnSpLocks/>
          </p:cNvCxnSpPr>
          <p:nvPr/>
        </p:nvCxnSpPr>
        <p:spPr>
          <a:xfrm>
            <a:off x="2384042" y="1866598"/>
            <a:ext cx="0" cy="43582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CBA2DB1E-0F04-42F9-A934-A3437CD8F43D}"/>
              </a:ext>
            </a:extLst>
          </p:cNvPr>
          <p:cNvCxnSpPr>
            <a:cxnSpLocks/>
          </p:cNvCxnSpPr>
          <p:nvPr/>
        </p:nvCxnSpPr>
        <p:spPr>
          <a:xfrm>
            <a:off x="4593804" y="1855666"/>
            <a:ext cx="2123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4F43EC7F-9509-420C-BFB5-EBA861FBDCA4}"/>
              </a:ext>
            </a:extLst>
          </p:cNvPr>
          <p:cNvCxnSpPr>
            <a:cxnSpLocks/>
          </p:cNvCxnSpPr>
          <p:nvPr/>
        </p:nvCxnSpPr>
        <p:spPr>
          <a:xfrm>
            <a:off x="6717284" y="1855666"/>
            <a:ext cx="0" cy="19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561E090A-456D-4F2F-9023-6A7A5D096F72}"/>
              </a:ext>
            </a:extLst>
          </p:cNvPr>
          <p:cNvCxnSpPr>
            <a:cxnSpLocks/>
          </p:cNvCxnSpPr>
          <p:nvPr/>
        </p:nvCxnSpPr>
        <p:spPr>
          <a:xfrm flipH="1">
            <a:off x="4593803" y="3836960"/>
            <a:ext cx="21234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043419AA-CA77-4A80-A616-FC78FE2F7A25}"/>
              </a:ext>
            </a:extLst>
          </p:cNvPr>
          <p:cNvCxnSpPr>
            <a:cxnSpLocks/>
          </p:cNvCxnSpPr>
          <p:nvPr/>
        </p:nvCxnSpPr>
        <p:spPr>
          <a:xfrm flipH="1">
            <a:off x="4593803" y="1855666"/>
            <a:ext cx="1" cy="19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BA9BF871-4EAF-4102-93F9-A41F5A6A47EF}"/>
              </a:ext>
            </a:extLst>
          </p:cNvPr>
          <p:cNvCxnSpPr>
            <a:cxnSpLocks/>
          </p:cNvCxnSpPr>
          <p:nvPr/>
        </p:nvCxnSpPr>
        <p:spPr>
          <a:xfrm>
            <a:off x="4583055" y="3917979"/>
            <a:ext cx="213422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E15E4440-652E-4D2D-B948-AD18E520E48D}"/>
              </a:ext>
            </a:extLst>
          </p:cNvPr>
          <p:cNvCxnSpPr>
            <a:cxnSpLocks/>
          </p:cNvCxnSpPr>
          <p:nvPr/>
        </p:nvCxnSpPr>
        <p:spPr>
          <a:xfrm>
            <a:off x="6724291" y="3917979"/>
            <a:ext cx="0" cy="19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E2FCD034-974F-423E-B49A-F70E85078CC6}"/>
              </a:ext>
            </a:extLst>
          </p:cNvPr>
          <p:cNvCxnSpPr>
            <a:cxnSpLocks/>
          </p:cNvCxnSpPr>
          <p:nvPr/>
        </p:nvCxnSpPr>
        <p:spPr>
          <a:xfrm flipH="1">
            <a:off x="4583054" y="5894195"/>
            <a:ext cx="2134230" cy="5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0C3E6953-9FEC-48DA-93F5-1949FECB96AF}"/>
              </a:ext>
            </a:extLst>
          </p:cNvPr>
          <p:cNvCxnSpPr>
            <a:cxnSpLocks/>
          </p:cNvCxnSpPr>
          <p:nvPr/>
        </p:nvCxnSpPr>
        <p:spPr>
          <a:xfrm flipH="1">
            <a:off x="4593803" y="3925276"/>
            <a:ext cx="1" cy="19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5DC124D3-9A07-47E1-BB3E-7313B75BD04A}"/>
              </a:ext>
            </a:extLst>
          </p:cNvPr>
          <p:cNvSpPr txBox="1"/>
          <p:nvPr/>
        </p:nvSpPr>
        <p:spPr>
          <a:xfrm>
            <a:off x="486560" y="1148721"/>
            <a:ext cx="11249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стихотворения с природными явлениями, представленными на картинках. Назови эти явления.</a:t>
            </a:r>
          </a:p>
        </p:txBody>
      </p:sp>
      <p:pic>
        <p:nvPicPr>
          <p:cNvPr id="1026" name="Picture 2" descr="Гигантский смерч возник над Амуром в Хабаровске">
            <a:extLst>
              <a:ext uri="{FF2B5EF4-FFF2-40B4-BE49-F238E27FC236}">
                <a16:creationId xmlns:a16="http://schemas.microsoft.com/office/drawing/2014/main" id="{CBC45C85-2448-4AD2-8EE8-D42D6062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669" y="2608320"/>
            <a:ext cx="2207368" cy="22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5D7DD57-347E-4AD5-85A5-AF36B8E10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669" y="4917645"/>
            <a:ext cx="2226596" cy="1669947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C7E69850-CFDC-4C0B-A338-84E9236C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15" y="3166923"/>
            <a:ext cx="2504922" cy="165962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5858079D-F197-4763-9838-3F01B69D8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15" y="4924949"/>
            <a:ext cx="2504922" cy="1669948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BA4B9053-BD53-4794-B2F2-789D5FB20700}"/>
              </a:ext>
            </a:extLst>
          </p:cNvPr>
          <p:cNvSpPr txBox="1"/>
          <p:nvPr/>
        </p:nvSpPr>
        <p:spPr>
          <a:xfrm>
            <a:off x="9128036" y="3132477"/>
            <a:ext cx="2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75E8763-FB9C-4420-9E30-102684F0A057}"/>
              </a:ext>
            </a:extLst>
          </p:cNvPr>
          <p:cNvSpPr txBox="1"/>
          <p:nvPr/>
        </p:nvSpPr>
        <p:spPr>
          <a:xfrm>
            <a:off x="11463302" y="2563659"/>
            <a:ext cx="2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16B260A-40B4-44B7-9B57-8FECACA2E44E}"/>
              </a:ext>
            </a:extLst>
          </p:cNvPr>
          <p:cNvSpPr txBox="1"/>
          <p:nvPr/>
        </p:nvSpPr>
        <p:spPr>
          <a:xfrm>
            <a:off x="9189741" y="6218260"/>
            <a:ext cx="2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007EC9F-7A47-4C27-84E1-4EDE2D708BBC}"/>
              </a:ext>
            </a:extLst>
          </p:cNvPr>
          <p:cNvSpPr txBox="1"/>
          <p:nvPr/>
        </p:nvSpPr>
        <p:spPr>
          <a:xfrm>
            <a:off x="11463302" y="6201477"/>
            <a:ext cx="2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C29D741-37A7-4275-9FC6-DDAF919D79C8}"/>
              </a:ext>
            </a:extLst>
          </p:cNvPr>
          <p:cNvSpPr txBox="1"/>
          <p:nvPr/>
        </p:nvSpPr>
        <p:spPr>
          <a:xfrm>
            <a:off x="2019269" y="1844303"/>
            <a:ext cx="2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  <a:endParaRPr lang="ru-RU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602FF73-F9C6-4B7B-8393-935A0CBE3317}"/>
              </a:ext>
            </a:extLst>
          </p:cNvPr>
          <p:cNvSpPr txBox="1"/>
          <p:nvPr/>
        </p:nvSpPr>
        <p:spPr>
          <a:xfrm>
            <a:off x="4160504" y="1847141"/>
            <a:ext cx="33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II</a:t>
            </a:r>
            <a:endParaRPr lang="ru-RU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18E4065-738C-4D45-ADD7-A9A6E89B3492}"/>
              </a:ext>
            </a:extLst>
          </p:cNvPr>
          <p:cNvSpPr txBox="1"/>
          <p:nvPr/>
        </p:nvSpPr>
        <p:spPr>
          <a:xfrm>
            <a:off x="6331436" y="1842432"/>
            <a:ext cx="40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III</a:t>
            </a:r>
            <a:endParaRPr lang="ru-RU" b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2AD4A3-509D-43BB-830A-406AF295103C}"/>
              </a:ext>
            </a:extLst>
          </p:cNvPr>
          <p:cNvSpPr txBox="1"/>
          <p:nvPr/>
        </p:nvSpPr>
        <p:spPr>
          <a:xfrm>
            <a:off x="6374168" y="3887780"/>
            <a:ext cx="40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IV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372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0DF07D-1637-4799-BDCC-32F5E81420BE}"/>
              </a:ext>
            </a:extLst>
          </p:cNvPr>
          <p:cNvSpPr txBox="1"/>
          <p:nvPr/>
        </p:nvSpPr>
        <p:spPr>
          <a:xfrm>
            <a:off x="486560" y="1148721"/>
            <a:ext cx="1124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Соотнесите стихотворения с природными явлениями, представленными на картинках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(Роса)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(Туман)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(Иней)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–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(Смерч)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7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F0E23-123E-41C4-BE6B-A6AD3A5A4D89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текста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9245B-770F-45D8-B460-F3FFDAF95AE1}"/>
              </a:ext>
            </a:extLst>
          </p:cNvPr>
          <p:cNvSpPr txBox="1"/>
          <p:nvPr/>
        </p:nvSpPr>
        <p:spPr>
          <a:xfrm>
            <a:off x="486560" y="1006679"/>
            <a:ext cx="111343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Цунами – это опасное природное явление, представляющее собой морские волны, возникающие главным образом в результате сдвига вверх или вниз протяженных участков морского дна при подводных и прибрежных землетрясениях. Цунамиопасными районами нашей страны являются Курилы, Камчатка, Сахалин, побережье Тихого океана. Сформировавшись в каком-либо месте цунами может распространяться с большой скоростью (до 1000 км/ч) на несколько тысяч километров, при этом высота цунами в области возникновения от 0,1 до 5 метров. При достижении мелководья высота волны резко увеличивается, достигая высоты от 10 до 50 метров. Огромные массы воды, выбрасываемые на берег, приводят к затоплению местности, разрушению зданий и сооружений, линий электропередачи и связи, дорог, мостов, причалов, а также к гибели людей и животных. Перед водяным валом распространяется воздушная ударная волна. Она действует, аналогично взрывной волне, разрушая здания и сооружения. Волна цунами может быть не единственной. Очень часто это серия волн, накатываемая на берег с интервалом в 1 час и более. Возможные масштабы разрушений определяются дальностью цунами: слабые (1-2 балла); средние (3 балла); сильные (4 балла); разрушительные (5 баллов).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AF91B-6809-42BE-9710-ACB94286A8B0}"/>
              </a:ext>
            </a:extLst>
          </p:cNvPr>
          <p:cNvSpPr txBox="1"/>
          <p:nvPr/>
        </p:nvSpPr>
        <p:spPr>
          <a:xfrm>
            <a:off x="486560" y="3782265"/>
            <a:ext cx="1113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таблицу: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60EEAF1-A3F6-4C96-90F4-40B5B04CB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72867"/>
              </p:ext>
            </p:extLst>
          </p:nvPr>
        </p:nvGraphicFramePr>
        <p:xfrm>
          <a:off x="486560" y="4199285"/>
          <a:ext cx="599414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070">
                  <a:extLst>
                    <a:ext uri="{9D8B030D-6E8A-4147-A177-3AD203B41FA5}">
                      <a16:colId xmlns:a16="http://schemas.microsoft.com/office/drawing/2014/main" val="3978016814"/>
                    </a:ext>
                  </a:extLst>
                </a:gridCol>
                <a:gridCol w="2997070">
                  <a:extLst>
                    <a:ext uri="{9D8B030D-6E8A-4147-A177-3AD203B41FA5}">
                      <a16:colId xmlns:a16="http://schemas.microsoft.com/office/drawing/2014/main" val="3883227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2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1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Причина (причины) вызывающие волны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3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Последствия деятельности волн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2757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D248E9-034A-458D-A6A9-9C3C9E5E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41" y="4199285"/>
            <a:ext cx="5054599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4E88E3-8E20-41B1-B93D-B78DEF94FD1A}"/>
              </a:ext>
            </a:extLst>
          </p:cNvPr>
          <p:cNvSpPr txBox="1"/>
          <p:nvPr/>
        </p:nvSpPr>
        <p:spPr>
          <a:xfrm>
            <a:off x="528845" y="990140"/>
            <a:ext cx="11134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таблицу: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AA048C71-3C13-41D9-8EBF-FA3E36564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86034"/>
              </p:ext>
            </p:extLst>
          </p:nvPr>
        </p:nvGraphicFramePr>
        <p:xfrm>
          <a:off x="528845" y="1407160"/>
          <a:ext cx="599414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070">
                  <a:extLst>
                    <a:ext uri="{9D8B030D-6E8A-4147-A177-3AD203B41FA5}">
                      <a16:colId xmlns:a16="http://schemas.microsoft.com/office/drawing/2014/main" val="3978016814"/>
                    </a:ext>
                  </a:extLst>
                </a:gridCol>
                <a:gridCol w="2997070">
                  <a:extLst>
                    <a:ext uri="{9D8B030D-6E8A-4147-A177-3AD203B41FA5}">
                      <a16:colId xmlns:a16="http://schemas.microsoft.com/office/drawing/2014/main" val="3883227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2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 понятия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Цунами – это опасное природное явление, представляющее собой морские волны.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1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Причина (причины) вызывающие волны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сдвига вверх или вниз протяженных участков морского дна при подводных и прибрежных землетрясениях.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3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Последствия деятельности волн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Затопление местности, разрушение зданий и сооружений, линий электропередачи и связи, дорог, мостов, причалов, а также к гибель людей и животных.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2757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F28014-E894-4A71-8F7B-61A50EF7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6" y="1407160"/>
            <a:ext cx="5054599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0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B88E1-9684-4C57-9380-3A4969ADF3B9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научного исследования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CB1D2-F628-412A-9B20-A073A931C910}"/>
              </a:ext>
            </a:extLst>
          </p:cNvPr>
          <p:cNvSpPr txBox="1"/>
          <p:nvPr/>
        </p:nvSpPr>
        <p:spPr>
          <a:xfrm>
            <a:off x="486560" y="1006679"/>
            <a:ext cx="71659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 тексте 12 несоответствий: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 моря возникли в результате опускания по разломам суши, а частично, как и  на  севере, затопления суши. Они мелководны. Много островов материкового происхождения расположено по окраинам морей. Дно и побережье этих морей часто подвергаются  землетрясениям. На островах дымятся вулканы. Подводные землетрясения иногда вызывают гигантские ветровые волны.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Дальневосточное побережье почти на всём протяжении равнинно. Участки равнин обычно тянутся параллельно берегу, поэтому здесь мало бухт, удобных для захода судов. Рельеф дна морей неровный: впадины сменяются подводными возвышенностями.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Своеобразен климат морей. Над Беринговым морем господствует холодный и влажный арктический воздух.  И зимой, и летом обычно суровая ясная погода с устойчивыми туманами. Погодные условия Охотского и особенно Японского морей определяют западные ветры. Зимой они  приносят тёплый и влажный воздух, частые дожди и туманы затрудняют судоходство и аэронавигацию.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Берингово море самое большое и мелкое среди  морей  России.  Охотское море глубоко вдаётся в сушу, холодное, суровее Берингова, надолго покрывается льдом. Осенью на море часты сильные ураганы и штормы. Японское море – самое пресное из морей России. Зимой лёд образуется только у северо-западных берегов.  На юге над морем нередко проносятся тайфуны, часто разрушительной силы. На берегу залива Петра Великого, вокруг бухты Золотой Рог, раскинулся город-порт  Находка, самый южный город России на востоке.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81A525-56E6-47C8-A3F5-E3F0746AC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49" y="1006679"/>
            <a:ext cx="2259133" cy="2986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009DF-CF56-47B0-BF19-859B52A1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6" y="3535109"/>
            <a:ext cx="1855433" cy="29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7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D463F2-2E47-4364-9A4C-7EF5D065702A}"/>
              </a:ext>
            </a:extLst>
          </p:cNvPr>
          <p:cNvSpPr txBox="1"/>
          <p:nvPr/>
        </p:nvSpPr>
        <p:spPr>
          <a:xfrm>
            <a:off x="486560" y="1006678"/>
            <a:ext cx="69085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утверждения: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Моря Тихого океана глубоководные.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 окраинам морей расположены дуги вулканических островов.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Подводные землетрясения вызывают гигантские волны – цунами.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4.Дальневосточное побережье гористо.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5.Горные цепи обычно тянутся параллельно берегу.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И зимой, и летом над Беринговым морем стоит суровая, пасмурная погода с устойчивыми туманами.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Погодные условия Охотского и особенно Японского морей определяют муссоны.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Летний муссон  приносит тёплый и влажный воздух, частые дожди и туманы затрудняют судоходство и аэронавигацию.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Берингово море – самое глубокое у берегов России.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Японское море  - самое солёное у берегов России.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11.На берегу залива Петра Великого, вокруг бухты Золотой Рог, раскинулся город-порт  Владивосток.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Находка -  самый южный город России на востоке.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28F311-D8C8-4168-8524-4B7A1D4F4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49" y="1006679"/>
            <a:ext cx="2259133" cy="29860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05E7E-D59D-4F3E-BDB8-382911AE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6" y="3535109"/>
            <a:ext cx="1855433" cy="29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7468F-FD5C-4B95-B4C2-38D19CC370C8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научного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FA49B-48E4-4938-B2FE-2B38551F4486}"/>
              </a:ext>
            </a:extLst>
          </p:cNvPr>
          <p:cNvSpPr txBox="1"/>
          <p:nvPr/>
        </p:nvSpPr>
        <p:spPr>
          <a:xfrm>
            <a:off x="486560" y="1184234"/>
            <a:ext cx="91545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на территории Пермского края проживает 2.599.260 человека. Таким образом по численности этот регион среди остальных областей и республик занимает 17 позицию. Причем, за последние несколько лет наблюдается тенденция к уменьшению численности жителей в этом регионе.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говорить непосредственно о процентном соотношении к общему количеству жителей РФ, то данный показатель составляет 1,77%.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регион отличается следующими особенностями: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Климат здесь умеренный.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Большая часть площади располагается на равнине – около 85%, остальная часть – горные образования.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Здесь насчитывается около 40 рек, большинство из которых небольшие по перемещаемому водному потоку. К основным можно отнести – Каму, Вишеру, Чусовую.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Флора представлена преимущественно лесами.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Экономика является одной из самых развитых в России за счет высокоразвитого промышленного комплекса. В него входят – нефтяная отрасль, химическая, тяжелое машиностроение, металлургия (цветная и черная), а также лесозаготовка.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неверные утверждения: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Пермского края проживает более 3.000.000 жителей.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края составляет чуть более 1,7 % от общего количества жителей России.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здесь муссонный.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50 % площади региона.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зона – степь.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Агропромышленный комплекс – отрасль специализации края.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C0BC9E-02FE-4584-985D-B4A41A94A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73" y="1325820"/>
            <a:ext cx="2135172" cy="30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7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198F37-C1C9-42D2-986B-0DB6439B5E0E}"/>
              </a:ext>
            </a:extLst>
          </p:cNvPr>
          <p:cNvSpPr txBox="1"/>
          <p:nvPr/>
        </p:nvSpPr>
        <p:spPr>
          <a:xfrm>
            <a:off x="486560" y="660453"/>
            <a:ext cx="91545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на территории Пермского края проживает 2.599.260 человека. Таким образом по численности этот регион среди остальных областей и республик занимает 17 позицию. Причем, за последние несколько лет наблюдается тенденция к уменьшению численности жителей в этом регионе.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говорить непосредственно о процентном соотношении к общему количеству жителей РФ, то данный показатель составляет 1,77%.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регион отличается следующими особенностями: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Климат здесь умеренный.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Большая часть площади располагается на равнине – около 85%, остальная часть – горные образования.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Здесь насчитывается около 40 рек, большинство из которых небольшие по перемещаемому водному потоку. К основным можно отнести – Каму, Вишеру, Чусовую.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Флора представлена преимущественно лесами.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Экономика является одной из самых развитых в России за счет высокоразвитого промышленного комплекса. В него входят – нефтяная отрасль, химическая, тяжелое машиностроение, металлургия (цветная и черная), а также лесозаготовка.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неверные утверждения: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Пермского края проживает более 3.000.000 жителей.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края составляет чуть более 1,7 % от общего количества жителей России.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здесь муссонный.</a:t>
            </a:r>
          </a:p>
          <a:p>
            <a:pPr marL="342900" indent="-342900">
              <a:buAutoNum type="arabicPeriod"/>
            </a:pPr>
            <a:r>
              <a:rPr lang="ru-RU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</a:t>
            </a:r>
            <a:r>
              <a:rPr lang="ru-RU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50 % площади региона.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зона – степь.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Агропромышленный комплекс – отрасль специализации края.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0BF2D-3130-4274-8565-0843433AF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73" y="802039"/>
            <a:ext cx="2135172" cy="30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CA756-60D7-411C-A524-4E0532C31D59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CA1B7-2BE1-44EC-A1AD-D3CF7E4A2BE3}"/>
              </a:ext>
            </a:extLst>
          </p:cNvPr>
          <p:cNvSpPr txBox="1"/>
          <p:nvPr/>
        </p:nvSpPr>
        <p:spPr>
          <a:xfrm>
            <a:off x="486560" y="1214564"/>
            <a:ext cx="11115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Самостоятельная (эксперимент, поисковая и т. д.) учебная деятельность учащихся.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Рефлексия, перевод теоретических представлений в плоскость личностных рассуждений и выводов.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Активизация интереса и мотивация обучения учащихся путём привлечения к предмету урока других областей знаний и опоры на личный практический опыт учащихся.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0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F0E23-123E-41C4-BE6B-A6AD3A5A4D89}"/>
              </a:ext>
            </a:extLst>
          </p:cNvPr>
          <p:cNvSpPr txBox="1"/>
          <p:nvPr/>
        </p:nvSpPr>
        <p:spPr>
          <a:xfrm>
            <a:off x="0" y="17261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«Выбор региона размещения предприятий машиностроительного комплекса»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9245B-770F-45D8-B460-F3FFDAF95AE1}"/>
              </a:ext>
            </a:extLst>
          </p:cNvPr>
          <p:cNvSpPr txBox="1"/>
          <p:nvPr/>
        </p:nvSpPr>
        <p:spPr>
          <a:xfrm>
            <a:off x="486560" y="1481109"/>
            <a:ext cx="111343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основные факторы размещения  машиностроительных предприятий. Представьте, что вы решили основать предприятие, производящее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оборудование: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лазерные аппараты, оборудование для ультразвуковых исследований, компьютерное томографии.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размещения предприятия правительство предложило вам следующие населённые пункты: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Северодвинск, Архангельская область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Аян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Хабаровский край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Новочеркасск, Ростовская область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Сергиев Посад, Московская область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Киселевск, Кемеровская область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карт атласа выберите оптимальный вариант, который позволит вам производить продукцию с самой низкой себестоимостью. Напишите подробное обоснование своего выбора. Каким предложением правительства вы,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воспользуетесь?</a:t>
            </a: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88" y="4563488"/>
            <a:ext cx="6694387" cy="20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8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CA756-60D7-411C-A524-4E0532C31D59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CA1B7-2BE1-44EC-A1AD-D3CF7E4A2BE3}"/>
              </a:ext>
            </a:extLst>
          </p:cNvPr>
          <p:cNvSpPr txBox="1"/>
          <p:nvPr/>
        </p:nvSpPr>
        <p:spPr>
          <a:xfrm>
            <a:off x="486560" y="1214564"/>
            <a:ext cx="11115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Заложенная в задании актуальная для ученика проблема.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Возможность получить личностно-значимый результат.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Описание конкретной типичной жизненной ситуации.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Интеграция «разнопредметных», в том числе «внешкольных» знаний.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ключевых понятий, явлений, объектов.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Необходимость использовать универсальный способ решения проблемы, создать алгоритм действий.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Множественность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допустимых решений.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8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CCA756-60D7-411C-A524-4E0532C31D59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B6AA4-B4D8-4A59-B65E-72076A3F5500}"/>
              </a:ext>
            </a:extLst>
          </p:cNvPr>
          <p:cNvSpPr txBox="1"/>
          <p:nvPr/>
        </p:nvSpPr>
        <p:spPr>
          <a:xfrm>
            <a:off x="486560" y="1006679"/>
            <a:ext cx="523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Течения – постоянные или периодические перемещения воды в горизонтальном направлении в виде широких потоков. Имеют направление.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F56396-D8BE-4D73-AE30-1B598D8A5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10" y="1006679"/>
            <a:ext cx="5326186" cy="5811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CA1B7-2BE1-44EC-A1AD-D3CF7E4A2BE3}"/>
              </a:ext>
            </a:extLst>
          </p:cNvPr>
          <p:cNvSpPr txBox="1"/>
          <p:nvPr/>
        </p:nvSpPr>
        <p:spPr>
          <a:xfrm>
            <a:off x="486560" y="1896018"/>
            <a:ext cx="523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пропущенные слова в сравнительной характеристике течений: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Несут более ______ воду по сравнению с окружающими водами.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от экватора (из низких широт в ______).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Омывают ______ побережья материков в тропических широтах и западные – в ______.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Несут более ______ воду по сравнению с окружающими водами.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к экватору (из высоких широт в ______).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Омывают ______ побережья материков в тропических широтах и ______ - в умеренных (кроме Сомалийского течения).</a:t>
            </a:r>
          </a:p>
        </p:txBody>
      </p:sp>
    </p:spTree>
    <p:extLst>
      <p:ext uri="{BB962C8B-B14F-4D97-AF65-F5344CB8AC3E}">
        <p14:creationId xmlns:p14="http://schemas.microsoft.com/office/powerpoint/2010/main" val="8344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BAE62-6AB5-4800-92EB-E734B69828EC}"/>
              </a:ext>
            </a:extLst>
          </p:cNvPr>
          <p:cNvSpPr txBox="1"/>
          <p:nvPr/>
        </p:nvSpPr>
        <p:spPr>
          <a:xfrm>
            <a:off x="109057" y="523072"/>
            <a:ext cx="52347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Несут более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по сравнению с окружающими водами.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от экватора (из низких широт 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Омывают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побережья материков в тропических широтах и западные – 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Несут более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по сравнению с окружающими водами.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к экватору (из высоких широт 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Омывают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побережья материков в тропических широтах 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умеренных (кроме Сомалийского течения).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452ACD-918F-4EDB-BA8F-56539089A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55" y="523072"/>
            <a:ext cx="5326186" cy="58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2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C06EB-1B9F-42D3-8E3F-0849AEBB8FD1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исследование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93E11-8E7E-44D3-8197-81B1D5F9F26A}"/>
              </a:ext>
            </a:extLst>
          </p:cNvPr>
          <p:cNvSpPr txBox="1"/>
          <p:nvPr/>
        </p:nvSpPr>
        <p:spPr>
          <a:xfrm>
            <a:off x="0" y="100667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4E3FF0-C773-4411-930E-71E4A714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93" y="2057400"/>
            <a:ext cx="296418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10B143-DC55-4D16-B588-866D95B0CBDE}"/>
              </a:ext>
            </a:extLst>
          </p:cNvPr>
          <p:cNvSpPr txBox="1"/>
          <p:nvPr/>
        </p:nvSpPr>
        <p:spPr>
          <a:xfrm>
            <a:off x="469783" y="1507391"/>
            <a:ext cx="60149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тип климата по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средняя температура января и июля?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амплитуда температур?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годовое количество осадков?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режим выпадения осадков?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Осадки выпадают равномерно в течение года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Осадки выпадают неравномерно в течение года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Какой это тип климата?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Какому городу соответствует эта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Волгоград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Магадан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Москва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Якутск</a:t>
            </a:r>
          </a:p>
        </p:txBody>
      </p:sp>
    </p:spTree>
    <p:extLst>
      <p:ext uri="{BB962C8B-B14F-4D97-AF65-F5344CB8AC3E}">
        <p14:creationId xmlns:p14="http://schemas.microsoft.com/office/powerpoint/2010/main" val="268150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894E6-17BB-4E08-BD8E-819E5AB7A0E9}"/>
              </a:ext>
            </a:extLst>
          </p:cNvPr>
          <p:cNvSpPr txBox="1"/>
          <p:nvPr/>
        </p:nvSpPr>
        <p:spPr>
          <a:xfrm>
            <a:off x="469783" y="1507391"/>
            <a:ext cx="60149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средняя температура января и июля?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(Ср.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я=-10</a:t>
            </a:r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°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Ср.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и=+18</a:t>
            </a:r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°)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амплитуда температур?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(А=28</a:t>
            </a:r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°)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годовое количество осадков?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(694 мм)</a:t>
            </a:r>
          </a:p>
          <a:p>
            <a:pPr marL="342900" indent="-342900"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режим выпадения осадков?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Осадки выпадают равномерно в течение года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Осадки выпадают неравномерно в течение года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Какой это тип климата?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(Умеренно-континентальный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Какому городу соответствует эта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Волгоград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Магадан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Москва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Якутск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613B2E-9EAB-4549-BF7B-8565AF9B5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93" y="2057400"/>
            <a:ext cx="29641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1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B8962D-B048-47DA-8E95-8697C896FB44}"/>
              </a:ext>
            </a:extLst>
          </p:cNvPr>
          <p:cNvSpPr txBox="1"/>
          <p:nvPr/>
        </p:nvSpPr>
        <p:spPr>
          <a:xfrm>
            <a:off x="0" y="30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объяснения явлений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7307D-72CE-48E2-AF21-5E4F7FB04D07}"/>
              </a:ext>
            </a:extLst>
          </p:cNvPr>
          <p:cNvSpPr txBox="1"/>
          <p:nvPr/>
        </p:nvSpPr>
        <p:spPr>
          <a:xfrm>
            <a:off x="486560" y="1006679"/>
            <a:ext cx="110483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туманы свойственны промышленным центрам, где в воздухе много отходов производства, служащих ядрами конденсации. К тому же в отходах обычно есть пар, увеличивающий абсолютную влажность. Такие туманы, смешанные с дымом и выхлопными газами автотранспорта, называют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смогами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особенно характерны для городов, расположенных в котловинах, где застаивается воздух и обычны температурные инверсии.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тип погоды создаёт условия для образования смога?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Циклональный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Антициклональный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предотвратить образование смога? Выбери верные утверждения: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Пользоваться общественным транспортом.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Избегать продуктов, выделяющих большое количество летучих органических соединений.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Использовать оборудование работающее на нефтепродуктах, взамен электроприборов.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Перевод котельных на газовое топливо.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B4BA9F-F21D-4F9F-9FDE-22037B36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18" y="4358810"/>
            <a:ext cx="3668432" cy="20621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7C803B-382E-4531-91B1-7594BDCFD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59" y="4358810"/>
            <a:ext cx="3142252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5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9FFA1-2021-4B9E-8C0D-5F46509CF2FC}"/>
              </a:ext>
            </a:extLst>
          </p:cNvPr>
          <p:cNvSpPr txBox="1"/>
          <p:nvPr/>
        </p:nvSpPr>
        <p:spPr>
          <a:xfrm>
            <a:off x="486560" y="973123"/>
            <a:ext cx="11048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тип погоды создаёт условия для образования смога?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Циклональный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Антициклональный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предотвратить образование смога? Выбери верные утверждения:</a:t>
            </a:r>
          </a:p>
          <a:p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Пользоваться общественным транспортом.</a:t>
            </a:r>
          </a:p>
          <a:p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Избегать продуктов, выделяющих большое количество летучих органических соединений.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Использовать оборудование работающее на нефтепродуктах, взамен электроприборов.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Перевод котельных на газовое топливо.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61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2314</Words>
  <Application>Microsoft Office PowerPoint</Application>
  <PresentationFormat>Широкоэкранный</PresentationFormat>
  <Paragraphs>226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Сухарев</dc:creator>
  <cp:lastModifiedBy>boy37</cp:lastModifiedBy>
  <cp:revision>12</cp:revision>
  <dcterms:created xsi:type="dcterms:W3CDTF">2021-11-04T13:50:24Z</dcterms:created>
  <dcterms:modified xsi:type="dcterms:W3CDTF">2022-09-22T05:15:45Z</dcterms:modified>
</cp:coreProperties>
</file>