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58" r:id="rId4"/>
    <p:sldId id="259" r:id="rId5"/>
    <p:sldId id="260" r:id="rId6"/>
    <p:sldId id="261" r:id="rId7"/>
    <p:sldId id="262" r:id="rId8"/>
    <p:sldId id="263" r:id="rId9"/>
    <p:sldId id="265" r:id="rId10"/>
    <p:sldId id="272" r:id="rId11"/>
    <p:sldId id="273" r:id="rId12"/>
    <p:sldId id="264" r:id="rId13"/>
    <p:sldId id="266" r:id="rId14"/>
    <p:sldId id="274" r:id="rId15"/>
    <p:sldId id="275" r:id="rId16"/>
    <p:sldId id="276" r:id="rId17"/>
    <p:sldId id="277" r:id="rId18"/>
    <p:sldId id="278" r:id="rId19"/>
    <p:sldId id="279" r:id="rId20"/>
    <p:sldId id="280" r:id="rId21"/>
    <p:sldId id="281" r:id="rId22"/>
    <p:sldId id="284" r:id="rId23"/>
    <p:sldId id="282" r:id="rId24"/>
    <p:sldId id="285" r:id="rId25"/>
    <p:sldId id="283" r:id="rId26"/>
    <p:sldId id="286" r:id="rId27"/>
    <p:sldId id="287" r:id="rId2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613E"/>
    <a:srgbClr val="0033CC"/>
    <a:srgbClr val="906AF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7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lang="ru-RU" sz="2400">
              <a:latin typeface="Times New Roman" pitchFamily="18" charset="0"/>
              <a:cs typeface="+mn-cs"/>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lang="ru-RU" sz="2400">
              <a:latin typeface="Times New Roman" pitchFamily="18" charset="0"/>
              <a:cs typeface="+mn-cs"/>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lang="ru-RU">
              <a:cs typeface="+mn-cs"/>
            </a:endParaRPr>
          </a:p>
        </p:txBody>
      </p:sp>
      <p:sp>
        <p:nvSpPr>
          <p:cNvPr id="11269"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ru-RU"/>
              <a:t>Образец заголовка</a:t>
            </a:r>
          </a:p>
        </p:txBody>
      </p:sp>
      <p:sp>
        <p:nvSpPr>
          <p:cNvPr id="11270"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ru-RU"/>
              <a:t>Образец подзаголовка</a:t>
            </a:r>
          </a:p>
        </p:txBody>
      </p:sp>
      <p:sp>
        <p:nvSpPr>
          <p:cNvPr id="7" name="Rectangle 7"/>
          <p:cNvSpPr>
            <a:spLocks noGrp="1" noChangeArrowheads="1"/>
          </p:cNvSpPr>
          <p:nvPr>
            <p:ph type="dt" sz="half" idx="10"/>
          </p:nvPr>
        </p:nvSpPr>
        <p:spPr/>
        <p:txBody>
          <a:bodyPr/>
          <a:lstStyle>
            <a:lvl1pPr>
              <a:defRPr/>
            </a:lvl1pPr>
          </a:lstStyle>
          <a:p>
            <a:pPr>
              <a:defRPr/>
            </a:pPr>
            <a:endParaRPr lang="ru-RU"/>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ru-RU"/>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B882C4FA-DF60-4F4F-AA88-BFA23CE6429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3755A88-3B0E-46F4-8E87-7B76AADDEA7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34150" y="533400"/>
            <a:ext cx="192405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533400"/>
            <a:ext cx="561975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D40A3F9-1A40-4978-8684-AB028C998E5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C4953A7-83F8-4844-8B4A-263741E2C87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DCE76E9-8018-4595-943B-42884B2EB19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0554F1C-2B0C-4CC7-BDDC-CAC0723C7F3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62362B19-C683-4665-A87C-122224EAB90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DB3FD525-55DB-4076-A935-63F646EE5F0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FB784ACE-A170-4087-84BD-EB7C69D2442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CB39BF4-40DB-40B4-8618-B0368E8F284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FDCA9972-3D8C-4927-85C3-62F7758627E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44"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ru-RU"/>
          </a:p>
        </p:txBody>
      </p:sp>
      <p:sp>
        <p:nvSpPr>
          <p:cNvPr id="10245"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ru-RU"/>
          </a:p>
        </p:txBody>
      </p:sp>
      <p:sp>
        <p:nvSpPr>
          <p:cNvPr id="10246"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fld id="{4651EE8D-ECBE-4DCE-98DD-A9D65D268A4F}" type="slidenum">
              <a:rPr lang="ru-RU"/>
              <a:pPr>
                <a:defRPr/>
              </a:pPr>
              <a:t>‹#›</a:t>
            </a:fld>
            <a:endParaRPr lang="ru-RU"/>
          </a:p>
        </p:txBody>
      </p:sp>
      <p:grpSp>
        <p:nvGrpSpPr>
          <p:cNvPr id="1031" name="Group 7"/>
          <p:cNvGrpSpPr>
            <a:grpSpLocks/>
          </p:cNvGrpSpPr>
          <p:nvPr/>
        </p:nvGrpSpPr>
        <p:grpSpPr bwMode="auto">
          <a:xfrm>
            <a:off x="168275" y="228600"/>
            <a:ext cx="8823325" cy="6096000"/>
            <a:chOff x="106" y="144"/>
            <a:chExt cx="5558" cy="3840"/>
          </a:xfrm>
        </p:grpSpPr>
        <p:sp>
          <p:nvSpPr>
            <p:cNvPr id="10248"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lang="ru-RU" sz="2400">
                <a:latin typeface="Times New Roman" pitchFamily="18" charset="0"/>
                <a:cs typeface="+mn-cs"/>
              </a:endParaRPr>
            </a:p>
          </p:txBody>
        </p:sp>
        <p:sp>
          <p:nvSpPr>
            <p:cNvPr id="10249"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ru-RU">
                <a:cs typeface="+mn-cs"/>
              </a:endParaRPr>
            </a:p>
          </p:txBody>
        </p:sp>
      </p:grpSp>
    </p:spTree>
  </p:cSld>
  <p:clrMap bg1="lt1" tx1="dk1" bg2="lt2" tx2="dk2" accent1="accent1" accent2="accent2" accent3="accent3" accent4="accent4" accent5="accent5" accent6="accent6" hlink="hlink" folHlink="folHlink"/>
  <p:sldLayoutIdLst>
    <p:sldLayoutId id="214748366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762000" y="228600"/>
            <a:ext cx="7843838" cy="3810000"/>
          </a:xfrm>
        </p:spPr>
        <p:txBody>
          <a:bodyPr/>
          <a:lstStyle/>
          <a:p>
            <a:pPr eaLnBrk="1" hangingPunct="1"/>
            <a:r>
              <a:rPr lang="ru-RU" smtClean="0"/>
              <a:t>Уголовная и административная ответственность несовершеннолетнего</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762000" y="381000"/>
            <a:ext cx="7696200" cy="762000"/>
          </a:xfrm>
        </p:spPr>
        <p:txBody>
          <a:bodyPr/>
          <a:lstStyle/>
          <a:p>
            <a:r>
              <a:rPr lang="ru-RU" smtClean="0">
                <a:latin typeface="Arial" charset="0"/>
              </a:rPr>
              <a:t>Статья 87 УК РФ</a:t>
            </a:r>
          </a:p>
        </p:txBody>
      </p:sp>
      <p:sp>
        <p:nvSpPr>
          <p:cNvPr id="22530" name="Rectangle 3"/>
          <p:cNvSpPr>
            <a:spLocks noGrp="1" noChangeArrowheads="1"/>
          </p:cNvSpPr>
          <p:nvPr>
            <p:ph type="body" idx="1"/>
          </p:nvPr>
        </p:nvSpPr>
        <p:spPr/>
        <p:txBody>
          <a:bodyPr/>
          <a:lstStyle/>
          <a:p>
            <a:pPr>
              <a:buFont typeface="Wingdings" pitchFamily="2" charset="2"/>
              <a:buNone/>
            </a:pPr>
            <a:r>
              <a:rPr lang="ru-RU" sz="2700" b="1" i="1" smtClean="0">
                <a:solidFill>
                  <a:schemeClr val="tx2"/>
                </a:solidFill>
              </a:rPr>
              <a:t>Пункт 2.</a:t>
            </a:r>
            <a:r>
              <a:rPr lang="ru-RU" sz="2700" smtClean="0">
                <a:solidFill>
                  <a:schemeClr val="tx2"/>
                </a:solidFill>
              </a:rPr>
              <a:t> К несовершеннолетним, совершившим преступления, могут быть применены принудительные меры воспитательного воздействия либо им может быть назначено наказание, а при освобождении от наказания судом они могут быть также помещены в специальное учебно-воспитательное учреждение закрытого типа.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762000" y="533400"/>
            <a:ext cx="7696200" cy="685800"/>
          </a:xfrm>
        </p:spPr>
        <p:txBody>
          <a:bodyPr/>
          <a:lstStyle/>
          <a:p>
            <a:r>
              <a:rPr lang="ru-RU" smtClean="0"/>
              <a:t>Статья 90 УК РФ</a:t>
            </a:r>
          </a:p>
        </p:txBody>
      </p:sp>
      <p:sp>
        <p:nvSpPr>
          <p:cNvPr id="23554" name="Rectangle 3"/>
          <p:cNvSpPr>
            <a:spLocks noGrp="1" noChangeArrowheads="1"/>
          </p:cNvSpPr>
          <p:nvPr>
            <p:ph type="body" idx="1"/>
          </p:nvPr>
        </p:nvSpPr>
        <p:spPr>
          <a:xfrm>
            <a:off x="762000" y="1295400"/>
            <a:ext cx="7696200" cy="5257800"/>
          </a:xfrm>
        </p:spPr>
        <p:txBody>
          <a:bodyPr/>
          <a:lstStyle/>
          <a:p>
            <a:pPr>
              <a:lnSpc>
                <a:spcPct val="80000"/>
              </a:lnSpc>
              <a:buFont typeface="Wingdings" pitchFamily="2" charset="2"/>
              <a:buNone/>
            </a:pPr>
            <a:endParaRPr lang="ru-RU" sz="1800" b="1" i="1" smtClean="0">
              <a:solidFill>
                <a:schemeClr val="tx2"/>
              </a:solidFill>
            </a:endParaRPr>
          </a:p>
          <a:p>
            <a:pPr>
              <a:lnSpc>
                <a:spcPct val="80000"/>
              </a:lnSpc>
              <a:buFont typeface="Wingdings" pitchFamily="2" charset="2"/>
              <a:buNone/>
            </a:pPr>
            <a:endParaRPr lang="ru-RU" sz="1800" b="1" i="1" smtClean="0">
              <a:solidFill>
                <a:schemeClr val="tx2"/>
              </a:solidFill>
            </a:endParaRPr>
          </a:p>
          <a:p>
            <a:pPr>
              <a:lnSpc>
                <a:spcPct val="80000"/>
              </a:lnSpc>
              <a:buFont typeface="Wingdings" pitchFamily="2" charset="2"/>
              <a:buNone/>
            </a:pPr>
            <a:r>
              <a:rPr lang="ru-RU" sz="1800" b="1" i="1" smtClean="0">
                <a:solidFill>
                  <a:schemeClr val="tx2"/>
                </a:solidFill>
              </a:rPr>
              <a:t>Пункт 2.</a:t>
            </a:r>
            <a:r>
              <a:rPr lang="ru-RU" sz="1800" smtClean="0">
                <a:solidFill>
                  <a:schemeClr val="tx2"/>
                </a:solidFill>
              </a:rPr>
              <a:t> Несовершеннолетнему могут быть назначены следующие принудительные меры воспитательного воздействия:</a:t>
            </a:r>
          </a:p>
          <a:p>
            <a:pPr>
              <a:lnSpc>
                <a:spcPct val="80000"/>
              </a:lnSpc>
              <a:buFont typeface="Wingdings" pitchFamily="2" charset="2"/>
              <a:buNone/>
            </a:pPr>
            <a:r>
              <a:rPr lang="ru-RU" sz="1800" smtClean="0">
                <a:solidFill>
                  <a:schemeClr val="tx2"/>
                </a:solidFill>
              </a:rPr>
              <a:t>а) предупреждение;</a:t>
            </a:r>
          </a:p>
          <a:p>
            <a:pPr>
              <a:lnSpc>
                <a:spcPct val="80000"/>
              </a:lnSpc>
              <a:buFont typeface="Wingdings" pitchFamily="2" charset="2"/>
              <a:buNone/>
            </a:pPr>
            <a:r>
              <a:rPr lang="ru-RU" sz="1800" smtClean="0">
                <a:solidFill>
                  <a:schemeClr val="tx2"/>
                </a:solidFill>
              </a:rPr>
              <a:t>б) передача под надзор родителей или лиц, их заменяющих, либо специализированного государственного органа;</a:t>
            </a:r>
          </a:p>
          <a:p>
            <a:pPr>
              <a:lnSpc>
                <a:spcPct val="80000"/>
              </a:lnSpc>
              <a:buFont typeface="Wingdings" pitchFamily="2" charset="2"/>
              <a:buNone/>
            </a:pPr>
            <a:r>
              <a:rPr lang="ru-RU" sz="1800" smtClean="0">
                <a:solidFill>
                  <a:schemeClr val="tx2"/>
                </a:solidFill>
              </a:rPr>
              <a:t>в) возложение обязанности загладить причиненный вред;</a:t>
            </a:r>
          </a:p>
          <a:p>
            <a:pPr>
              <a:lnSpc>
                <a:spcPct val="80000"/>
              </a:lnSpc>
              <a:buFont typeface="Wingdings" pitchFamily="2" charset="2"/>
              <a:buNone/>
            </a:pPr>
            <a:r>
              <a:rPr lang="ru-RU" sz="1800" smtClean="0">
                <a:solidFill>
                  <a:schemeClr val="tx2"/>
                </a:solidFill>
              </a:rPr>
              <a:t>г) ограничение досуга и установление особых требований к поведению несовершеннолетнего.</a:t>
            </a:r>
          </a:p>
          <a:p>
            <a:pPr>
              <a:lnSpc>
                <a:spcPct val="80000"/>
              </a:lnSpc>
              <a:buFont typeface="Wingdings" pitchFamily="2" charset="2"/>
              <a:buNone/>
            </a:pPr>
            <a:endParaRPr lang="ru-RU" sz="1800" smtClean="0">
              <a:solidFill>
                <a:schemeClr val="tx2"/>
              </a:solidFill>
            </a:endParaRPr>
          </a:p>
          <a:p>
            <a:pPr>
              <a:lnSpc>
                <a:spcPct val="80000"/>
              </a:lnSpc>
              <a:buFont typeface="Wingdings" pitchFamily="2" charset="2"/>
              <a:buNone/>
            </a:pPr>
            <a:r>
              <a:rPr lang="ru-RU" sz="1800" b="1" i="1" smtClean="0">
                <a:solidFill>
                  <a:schemeClr val="tx2"/>
                </a:solidFill>
              </a:rPr>
              <a:t>Пункт 3.</a:t>
            </a:r>
            <a:r>
              <a:rPr lang="ru-RU" sz="1800" smtClean="0">
                <a:solidFill>
                  <a:schemeClr val="tx2"/>
                </a:solidFill>
              </a:rPr>
              <a:t> Несовершеннолетнему может быть назначено сразу несколько принудительных мер воспитательного воздействия.</a:t>
            </a:r>
          </a:p>
          <a:p>
            <a:pPr>
              <a:lnSpc>
                <a:spcPct val="80000"/>
              </a:lnSpc>
              <a:buFont typeface="Wingdings" pitchFamily="2" charset="2"/>
              <a:buNone/>
            </a:pPr>
            <a:endParaRPr lang="ru-RU" sz="1800" smtClean="0">
              <a:solidFill>
                <a:schemeClr val="tx2"/>
              </a:solidFill>
            </a:endParaRPr>
          </a:p>
          <a:p>
            <a:pPr>
              <a:lnSpc>
                <a:spcPct val="80000"/>
              </a:lnSpc>
              <a:buFont typeface="Wingdings" pitchFamily="2" charset="2"/>
              <a:buNone/>
            </a:pPr>
            <a:r>
              <a:rPr lang="ru-RU" sz="1800" b="1" i="1" smtClean="0">
                <a:solidFill>
                  <a:schemeClr val="tx2"/>
                </a:solidFill>
              </a:rPr>
              <a:t>Пункт 4.</a:t>
            </a:r>
            <a:r>
              <a:rPr lang="ru-RU" sz="1800" smtClean="0">
                <a:solidFill>
                  <a:schemeClr val="tx2"/>
                </a:solidFill>
              </a:rPr>
              <a:t> В случае систематического неисполнения несовершеннолетним принудительной меры воспитательного воздействия эта мера по представлению государственного органа отменяется и материалы направляются для привлечения несовершеннолетнего к уголовной ответственности.</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algn="ctr" eaLnBrk="1" hangingPunct="1"/>
            <a:r>
              <a:rPr lang="ru-RU" smtClean="0"/>
              <a:t>Административная ответственность</a:t>
            </a:r>
          </a:p>
        </p:txBody>
      </p:sp>
      <p:sp>
        <p:nvSpPr>
          <p:cNvPr id="24578" name="Rectangle 3"/>
          <p:cNvSpPr>
            <a:spLocks noGrp="1" noChangeArrowheads="1"/>
          </p:cNvSpPr>
          <p:nvPr>
            <p:ph type="body" idx="1"/>
          </p:nvPr>
        </p:nvSpPr>
        <p:spPr>
          <a:xfrm>
            <a:off x="457200" y="1905000"/>
            <a:ext cx="8686800" cy="4648200"/>
          </a:xfrm>
        </p:spPr>
        <p:txBody>
          <a:bodyPr/>
          <a:lstStyle/>
          <a:p>
            <a:pPr eaLnBrk="1" hangingPunct="1">
              <a:lnSpc>
                <a:spcPct val="80000"/>
              </a:lnSpc>
              <a:buClr>
                <a:srgbClr val="FF0000"/>
              </a:buClr>
            </a:pPr>
            <a:r>
              <a:rPr lang="ru-RU" sz="2700" smtClean="0"/>
              <a:t>Наступает с </a:t>
            </a:r>
            <a:r>
              <a:rPr lang="ru-RU" sz="2700" smtClean="0">
                <a:solidFill>
                  <a:srgbClr val="FF0000"/>
                </a:solidFill>
              </a:rPr>
              <a:t>16</a:t>
            </a:r>
            <a:r>
              <a:rPr lang="ru-RU" sz="2700" smtClean="0"/>
              <a:t> лет (ст. 2.3. КоАП РФ).</a:t>
            </a:r>
          </a:p>
          <a:p>
            <a:pPr eaLnBrk="1" hangingPunct="1">
              <a:lnSpc>
                <a:spcPct val="80000"/>
              </a:lnSpc>
              <a:buClr>
                <a:srgbClr val="FF0000"/>
              </a:buClr>
              <a:buFont typeface="Wingdings" pitchFamily="2" charset="2"/>
              <a:buNone/>
            </a:pPr>
            <a:endParaRPr lang="ru-RU" sz="2700" smtClean="0"/>
          </a:p>
          <a:p>
            <a:pPr eaLnBrk="1" hangingPunct="1">
              <a:lnSpc>
                <a:spcPct val="80000"/>
              </a:lnSpc>
              <a:buClr>
                <a:srgbClr val="FF0000"/>
              </a:buClr>
            </a:pPr>
            <a:r>
              <a:rPr lang="ru-RU" sz="2700" smtClean="0"/>
              <a:t>Ответственность за административное правонарушение, совершенное несовершеннолетним </a:t>
            </a:r>
            <a:r>
              <a:rPr lang="ru-RU" sz="2700" smtClean="0">
                <a:solidFill>
                  <a:srgbClr val="FF0000"/>
                </a:solidFill>
              </a:rPr>
              <a:t>до 16 лет</a:t>
            </a:r>
            <a:r>
              <a:rPr lang="ru-RU" sz="2700" smtClean="0"/>
              <a:t> </a:t>
            </a:r>
            <a:r>
              <a:rPr lang="ru-RU" sz="2700" smtClean="0">
                <a:solidFill>
                  <a:srgbClr val="FF0000"/>
                </a:solidFill>
              </a:rPr>
              <a:t>несут родители</a:t>
            </a:r>
            <a:r>
              <a:rPr lang="ru-RU" sz="2700" smtClean="0"/>
              <a:t> или иные законные представители (опекуны, попечители).</a:t>
            </a:r>
          </a:p>
          <a:p>
            <a:pPr eaLnBrk="1" hangingPunct="1">
              <a:lnSpc>
                <a:spcPct val="80000"/>
              </a:lnSpc>
              <a:buClr>
                <a:srgbClr val="FF0000"/>
              </a:buClr>
            </a:pPr>
            <a:endParaRPr lang="ru-RU" sz="2700" smtClean="0"/>
          </a:p>
          <a:p>
            <a:pPr eaLnBrk="1" hangingPunct="1">
              <a:lnSpc>
                <a:spcPct val="80000"/>
              </a:lnSpc>
            </a:pPr>
            <a:r>
              <a:rPr lang="ru-RU" sz="2800" smtClean="0"/>
              <a:t>Административную ответственность несут и те лица, которые предлагают или реализуют несовершеннолетнему спиртные, наркотические или другие одурманивающие препараты. </a:t>
            </a:r>
          </a:p>
          <a:p>
            <a:pPr eaLnBrk="1" hangingPunct="1">
              <a:lnSpc>
                <a:spcPct val="80000"/>
              </a:lnSpc>
              <a:buClr>
                <a:srgbClr val="FF0000"/>
              </a:buClr>
            </a:pPr>
            <a:endParaRPr lang="ru-RU" sz="27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algn="ctr" eaLnBrk="1" hangingPunct="1"/>
            <a:r>
              <a:rPr lang="ru-RU" smtClean="0"/>
              <a:t>Примеры </a:t>
            </a:r>
            <a:br>
              <a:rPr lang="ru-RU" smtClean="0"/>
            </a:br>
            <a:r>
              <a:rPr lang="ru-RU" smtClean="0"/>
              <a:t>административных нарушений</a:t>
            </a:r>
          </a:p>
        </p:txBody>
      </p:sp>
      <p:sp>
        <p:nvSpPr>
          <p:cNvPr id="25602" name="Rectangle 3"/>
          <p:cNvSpPr>
            <a:spLocks noGrp="1" noChangeArrowheads="1"/>
          </p:cNvSpPr>
          <p:nvPr>
            <p:ph type="body" idx="1"/>
          </p:nvPr>
        </p:nvSpPr>
        <p:spPr/>
        <p:txBody>
          <a:bodyPr/>
          <a:lstStyle/>
          <a:p>
            <a:pPr eaLnBrk="1" hangingPunct="1"/>
            <a:r>
              <a:rPr lang="ru-RU" sz="2700" smtClean="0"/>
              <a:t>Реализация наркотических препаратов</a:t>
            </a:r>
          </a:p>
          <a:p>
            <a:pPr eaLnBrk="1" hangingPunct="1"/>
            <a:r>
              <a:rPr lang="ru-RU" sz="2700" smtClean="0"/>
              <a:t>Разгульный образ жизни</a:t>
            </a:r>
          </a:p>
          <a:p>
            <a:pPr eaLnBrk="1" hangingPunct="1"/>
            <a:r>
              <a:rPr lang="ru-RU" sz="2700" smtClean="0"/>
              <a:t>Небольшие хулиганские проступки</a:t>
            </a:r>
          </a:p>
          <a:p>
            <a:pPr eaLnBrk="1" hangingPunct="1"/>
            <a:r>
              <a:rPr lang="ru-RU" sz="2700" smtClean="0"/>
              <a:t>Нарушение правил дорожного движения</a:t>
            </a:r>
          </a:p>
          <a:p>
            <a:pPr eaLnBrk="1" hangingPunct="1"/>
            <a:r>
              <a:rPr lang="ru-RU" sz="2700" smtClean="0"/>
              <a:t>Неподчинение представителям власти</a:t>
            </a:r>
          </a:p>
          <a:p>
            <a:pPr eaLnBrk="1" hangingPunct="1"/>
            <a:r>
              <a:rPr lang="ru-RU" sz="2700" smtClean="0"/>
              <a:t>Пребывание в общественных местах в нетрезвом виде или в состоянии наркотического состояния и пр.</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762000" y="533400"/>
            <a:ext cx="7696200" cy="3352800"/>
          </a:xfrm>
        </p:spPr>
        <p:txBody>
          <a:bodyPr/>
          <a:lstStyle/>
          <a:p>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Статья 6.9. КоАП РФ Потребление наркотических средств или психотропных веществ без назначения врача либо новых потенциально опасных психоактивных веществ </a:t>
            </a:r>
          </a:p>
        </p:txBody>
      </p:sp>
      <p:sp>
        <p:nvSpPr>
          <p:cNvPr id="27650" name="Rectangle 3"/>
          <p:cNvSpPr>
            <a:spLocks noGrp="1" noChangeArrowheads="1"/>
          </p:cNvSpPr>
          <p:nvPr>
            <p:ph type="body" idx="1"/>
          </p:nvPr>
        </p:nvSpPr>
        <p:spPr>
          <a:xfrm>
            <a:off x="838200" y="3886200"/>
            <a:ext cx="7620000" cy="2057400"/>
          </a:xfrm>
        </p:spPr>
        <p:txBody>
          <a:bodyPr/>
          <a:lstStyle/>
          <a:p>
            <a:pPr>
              <a:buFont typeface="Wingdings" pitchFamily="2" charset="2"/>
              <a:buNone/>
            </a:pPr>
            <a:r>
              <a:rPr lang="ru-RU" b="1" i="1" smtClean="0">
                <a:solidFill>
                  <a:srgbClr val="FF0000"/>
                </a:solidFill>
              </a:rPr>
              <a:t>   влечет наложение административного штрафа в размере от четырех до пяти тысяч рублей.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762000" y="685800"/>
            <a:ext cx="7696200" cy="1981200"/>
          </a:xfrm>
        </p:spPr>
        <p:txBody>
          <a:bodyPr/>
          <a:lstStyle/>
          <a:p>
            <a:r>
              <a:rPr lang="ru-RU" sz="2900" smtClean="0"/>
              <a:t>Статья 6.24. КоАП РФ Нарушение установленного федеральным законом запрета курения табака на отдельных территориях, в помещениях и на объекта</a:t>
            </a:r>
          </a:p>
        </p:txBody>
      </p:sp>
      <p:sp>
        <p:nvSpPr>
          <p:cNvPr id="28674" name="Rectangle 3"/>
          <p:cNvSpPr>
            <a:spLocks noGrp="1" noChangeArrowheads="1"/>
          </p:cNvSpPr>
          <p:nvPr>
            <p:ph type="body" idx="1"/>
          </p:nvPr>
        </p:nvSpPr>
        <p:spPr>
          <a:xfrm>
            <a:off x="457200" y="3124200"/>
            <a:ext cx="8077200" cy="2819400"/>
          </a:xfrm>
        </p:spPr>
        <p:txBody>
          <a:bodyPr/>
          <a:lstStyle/>
          <a:p>
            <a:pPr>
              <a:lnSpc>
                <a:spcPct val="80000"/>
              </a:lnSpc>
              <a:buFont typeface="Wingdings" pitchFamily="2" charset="2"/>
              <a:buNone/>
            </a:pPr>
            <a:r>
              <a:rPr lang="ru-RU" sz="2400" b="1" i="1" smtClean="0">
                <a:solidFill>
                  <a:srgbClr val="FF0000"/>
                </a:solidFill>
              </a:rPr>
              <a:t>Часть 1. влечет наложение административного штрафа на граждан в размере от пятисот до одной тысячи пятисот рублей.</a:t>
            </a:r>
          </a:p>
          <a:p>
            <a:pPr>
              <a:lnSpc>
                <a:spcPct val="80000"/>
              </a:lnSpc>
              <a:buFont typeface="Wingdings" pitchFamily="2" charset="2"/>
              <a:buNone/>
            </a:pPr>
            <a:endParaRPr lang="ru-RU" sz="2400" b="1" i="1" smtClean="0">
              <a:solidFill>
                <a:srgbClr val="FF0000"/>
              </a:solidFill>
            </a:endParaRPr>
          </a:p>
          <a:p>
            <a:pPr>
              <a:lnSpc>
                <a:spcPct val="80000"/>
              </a:lnSpc>
              <a:buFont typeface="Wingdings" pitchFamily="2" charset="2"/>
              <a:buNone/>
            </a:pPr>
            <a:r>
              <a:rPr lang="ru-RU" sz="2400" b="1" i="1" smtClean="0">
                <a:solidFill>
                  <a:srgbClr val="FF0000"/>
                </a:solidFill>
              </a:rPr>
              <a:t>Часть 2. Курение табака на детских площадках  влечет наложение административного штрафа на граждан в размере от двух тысяч до трех тысяч рублей.</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ru-RU" sz="2900" smtClean="0"/>
              <a:t>Статья 7.17. КоАП РФ Уничтожение или повреждение чужого имущества,</a:t>
            </a:r>
          </a:p>
        </p:txBody>
      </p:sp>
      <p:sp>
        <p:nvSpPr>
          <p:cNvPr id="29698" name="Rectangle 3"/>
          <p:cNvSpPr>
            <a:spLocks noGrp="1" noChangeArrowheads="1"/>
          </p:cNvSpPr>
          <p:nvPr>
            <p:ph type="body" idx="1"/>
          </p:nvPr>
        </p:nvSpPr>
        <p:spPr/>
        <p:txBody>
          <a:bodyPr/>
          <a:lstStyle/>
          <a:p>
            <a:r>
              <a:rPr lang="ru-RU" smtClean="0"/>
              <a:t>если эти действия не повлекли причинение значительного ущерба,</a:t>
            </a:r>
          </a:p>
          <a:p>
            <a:pPr>
              <a:buFont typeface="Wingdings" pitchFamily="2" charset="2"/>
              <a:buNone/>
            </a:pPr>
            <a:endParaRPr lang="ru-RU" smtClean="0"/>
          </a:p>
          <a:p>
            <a:r>
              <a:rPr lang="ru-RU" b="1" i="1" smtClean="0">
                <a:solidFill>
                  <a:srgbClr val="FF0000"/>
                </a:solidFill>
              </a:rPr>
              <a:t>- влечет наложение административного штрафа в размере от трехсот до пятисот рублей.</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ru-RU" smtClean="0"/>
              <a:t>Статья 7.27. КоАП РФ </a:t>
            </a:r>
            <a:br>
              <a:rPr lang="ru-RU" smtClean="0"/>
            </a:br>
            <a:r>
              <a:rPr lang="ru-RU" smtClean="0"/>
              <a:t>Мелкое хищение</a:t>
            </a:r>
          </a:p>
        </p:txBody>
      </p:sp>
      <p:sp>
        <p:nvSpPr>
          <p:cNvPr id="30722" name="Rectangle 3"/>
          <p:cNvSpPr>
            <a:spLocks noGrp="1" noChangeArrowheads="1"/>
          </p:cNvSpPr>
          <p:nvPr>
            <p:ph type="body" idx="1"/>
          </p:nvPr>
        </p:nvSpPr>
        <p:spPr>
          <a:xfrm>
            <a:off x="304800" y="1905000"/>
            <a:ext cx="8305800" cy="4038600"/>
          </a:xfrm>
        </p:spPr>
        <p:txBody>
          <a:bodyPr/>
          <a:lstStyle/>
          <a:p>
            <a:pPr>
              <a:lnSpc>
                <a:spcPct val="80000"/>
              </a:lnSpc>
              <a:buFont typeface="Wingdings" pitchFamily="2" charset="2"/>
              <a:buNone/>
            </a:pPr>
            <a:r>
              <a:rPr lang="ru-RU" sz="1800" b="1" i="1" smtClean="0">
                <a:solidFill>
                  <a:schemeClr val="tx2"/>
                </a:solidFill>
              </a:rPr>
              <a:t>Часть 1.</a:t>
            </a:r>
            <a:r>
              <a:rPr lang="ru-RU" sz="1800" smtClean="0">
                <a:solidFill>
                  <a:schemeClr val="tx2"/>
                </a:solidFill>
              </a:rPr>
              <a:t> Мелкое хищение чужого имущества, стоимость которого не превышает одну тысячу рублей, путем кражи, мошенничества, присвоения или растраты при отсутствии признаков преступлений, предусмотренных некоторыми статьями УК РФ, -</a:t>
            </a:r>
          </a:p>
          <a:p>
            <a:pPr>
              <a:lnSpc>
                <a:spcPct val="80000"/>
              </a:lnSpc>
            </a:pPr>
            <a:r>
              <a:rPr lang="ru-RU" sz="1800" smtClean="0">
                <a:solidFill>
                  <a:srgbClr val="FF0000"/>
                </a:solidFill>
              </a:rPr>
              <a:t>влечет наложение административного штрафа в размере до пятикратной стоимости похищенного имущества, но не менее одной тысячи рублей.</a:t>
            </a:r>
          </a:p>
          <a:p>
            <a:pPr>
              <a:lnSpc>
                <a:spcPct val="80000"/>
              </a:lnSpc>
              <a:buFont typeface="Wingdings" pitchFamily="2" charset="2"/>
              <a:buNone/>
            </a:pPr>
            <a:endParaRPr lang="ru-RU" sz="1800" smtClean="0">
              <a:solidFill>
                <a:srgbClr val="FF0000"/>
              </a:solidFill>
            </a:endParaRPr>
          </a:p>
          <a:p>
            <a:pPr>
              <a:lnSpc>
                <a:spcPct val="80000"/>
              </a:lnSpc>
            </a:pPr>
            <a:endParaRPr lang="ru-RU" sz="1800" smtClean="0">
              <a:solidFill>
                <a:srgbClr val="FF0000"/>
              </a:solidFill>
            </a:endParaRPr>
          </a:p>
          <a:p>
            <a:pPr>
              <a:lnSpc>
                <a:spcPct val="80000"/>
              </a:lnSpc>
              <a:buFont typeface="Wingdings" pitchFamily="2" charset="2"/>
              <a:buNone/>
            </a:pPr>
            <a:r>
              <a:rPr lang="ru-RU" sz="1800" b="1" i="1" smtClean="0">
                <a:solidFill>
                  <a:schemeClr val="tx2"/>
                </a:solidFill>
              </a:rPr>
              <a:t>Часть 2.</a:t>
            </a:r>
            <a:r>
              <a:rPr lang="ru-RU" sz="1800" smtClean="0">
                <a:solidFill>
                  <a:schemeClr val="tx2"/>
                </a:solidFill>
              </a:rPr>
              <a:t> Мелкое хищение чужого имущества стоимостью более одной тысячи рублей, но не более двух тысяч пятисот рублей путем кражи, мошенничества, присвоения или растраты при отсутствии признаков преступлений, предусмотренных некоторыми статьями УК РФ, -</a:t>
            </a:r>
          </a:p>
          <a:p>
            <a:pPr>
              <a:lnSpc>
                <a:spcPct val="80000"/>
              </a:lnSpc>
            </a:pPr>
            <a:r>
              <a:rPr lang="ru-RU" sz="1800" smtClean="0">
                <a:solidFill>
                  <a:srgbClr val="FF0000"/>
                </a:solidFill>
              </a:rPr>
              <a:t>влечет наложение административного штрафа в размере до пятикратной стоимости похищенного имущества, но не менее трех тысяч рублей.</a:t>
            </a:r>
          </a:p>
          <a:p>
            <a:pPr>
              <a:lnSpc>
                <a:spcPct val="80000"/>
              </a:lnSpc>
            </a:pPr>
            <a:endParaRPr lang="ru-RU" sz="1800" smtClean="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ru-RU" smtClean="0"/>
              <a:t>Статья 20.1. КоАП РФ </a:t>
            </a:r>
            <a:br>
              <a:rPr lang="ru-RU" smtClean="0"/>
            </a:br>
            <a:r>
              <a:rPr lang="ru-RU" smtClean="0"/>
              <a:t>Мелкое хулиганство</a:t>
            </a:r>
          </a:p>
        </p:txBody>
      </p:sp>
      <p:sp>
        <p:nvSpPr>
          <p:cNvPr id="31746" name="Rectangle 3"/>
          <p:cNvSpPr>
            <a:spLocks noGrp="1" noChangeArrowheads="1"/>
          </p:cNvSpPr>
          <p:nvPr>
            <p:ph type="body" idx="1"/>
          </p:nvPr>
        </p:nvSpPr>
        <p:spPr>
          <a:xfrm>
            <a:off x="381000" y="1905000"/>
            <a:ext cx="8077200" cy="4038600"/>
          </a:xfrm>
        </p:spPr>
        <p:txBody>
          <a:bodyPr/>
          <a:lstStyle/>
          <a:p>
            <a:pPr>
              <a:lnSpc>
                <a:spcPct val="80000"/>
              </a:lnSpc>
            </a:pPr>
            <a:r>
              <a:rPr lang="ru-RU" sz="2700" b="1" i="1" smtClean="0">
                <a:solidFill>
                  <a:schemeClr val="tx2"/>
                </a:solidFill>
              </a:rPr>
              <a:t>Часть 1.</a:t>
            </a:r>
            <a:r>
              <a:rPr lang="ru-RU" sz="2700" smtClean="0">
                <a:solidFill>
                  <a:schemeClr val="tx2"/>
                </a:solidFill>
              </a:rPr>
              <a:t> Мелкое хулиганство, то есть нарушение общественного порядка, выражающее явное неуважение к обществу, сопровождающееся нецензурной бранью в общественных местах, оскорбительным приставанием к гражданам, а равно уничтожением или повреждением чужого имущества, -</a:t>
            </a:r>
          </a:p>
          <a:p>
            <a:pPr>
              <a:lnSpc>
                <a:spcPct val="80000"/>
              </a:lnSpc>
            </a:pPr>
            <a:r>
              <a:rPr lang="ru-RU" sz="2700" smtClean="0">
                <a:solidFill>
                  <a:srgbClr val="FF0000"/>
                </a:solidFill>
              </a:rPr>
              <a:t>влечет наложение административного штрафа в размере от пятисот до одной тысячи рублей.</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304800" y="533400"/>
            <a:ext cx="8458200" cy="6019800"/>
          </a:xfrm>
        </p:spPr>
        <p:txBody>
          <a:bodyPr/>
          <a:lstStyle/>
          <a:p>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Статья 20.20. КоАП РФ </a:t>
            </a:r>
            <a:r>
              <a:rPr lang="ru-RU" sz="2000" smtClean="0"/>
              <a:t>Потребление (распитие) алкогольной продукции в запрещенных местах либо потребление наркотических средств или психотропных веществ, новых потенциально опасных психоактивных веществ или одурманивающих веществ в общественных местах</a:t>
            </a:r>
            <a:br>
              <a:rPr lang="ru-RU" sz="2000" smtClean="0"/>
            </a:br>
            <a:r>
              <a:rPr lang="ru-RU" sz="1600" smtClean="0"/>
              <a:t/>
            </a:r>
            <a:br>
              <a:rPr lang="ru-RU" sz="1600" smtClean="0"/>
            </a:br>
            <a:r>
              <a:rPr lang="ru-RU" sz="1800" b="1" i="1" smtClean="0"/>
              <a:t>Часть 1.</a:t>
            </a:r>
            <a:r>
              <a:rPr lang="ru-RU" sz="1800" smtClean="0"/>
              <a:t> Потребление (распитие) алкогольной продукции в местах, запрещенных федеральным законом, -</a:t>
            </a:r>
            <a:br>
              <a:rPr lang="ru-RU" sz="1800" smtClean="0"/>
            </a:br>
            <a:r>
              <a:rPr lang="ru-RU" sz="1800" smtClean="0">
                <a:solidFill>
                  <a:srgbClr val="FF0000"/>
                </a:solidFill>
              </a:rPr>
              <a:t>влечет наложение административного штрафа в размере от пятисот до одной тысячи пятисот рублей.</a:t>
            </a:r>
            <a:br>
              <a:rPr lang="ru-RU" sz="1800" smtClean="0">
                <a:solidFill>
                  <a:srgbClr val="FF0000"/>
                </a:solidFill>
              </a:rPr>
            </a:br>
            <a:r>
              <a:rPr lang="ru-RU" sz="1800" smtClean="0"/>
              <a:t/>
            </a:r>
            <a:br>
              <a:rPr lang="ru-RU" sz="1800" smtClean="0"/>
            </a:br>
            <a:r>
              <a:rPr lang="ru-RU" sz="1800" b="1" i="1" smtClean="0"/>
              <a:t>Часть 2.</a:t>
            </a:r>
            <a:r>
              <a:rPr lang="ru-RU" sz="1800" smtClean="0"/>
              <a:t> Потребление потребление наркотических средств или психотропных веществ без назначения врача, новых потенциально опасных психоактивных веществ или одурманивающих веществ в общественных местах, -</a:t>
            </a:r>
            <a:br>
              <a:rPr lang="ru-RU" sz="1800" smtClean="0"/>
            </a:br>
            <a:r>
              <a:rPr lang="ru-RU" sz="1800" smtClean="0">
                <a:solidFill>
                  <a:srgbClr val="FF0000"/>
                </a:solidFill>
              </a:rPr>
              <a:t>влечет наложение административного штрафа в размере от четырех тысяч до пяти тысяч рублей.</a:t>
            </a:r>
            <a:br>
              <a:rPr lang="ru-RU" sz="1800" smtClean="0">
                <a:solidFill>
                  <a:srgbClr val="FF0000"/>
                </a:solidFill>
              </a:rPr>
            </a:br>
            <a:endParaRPr lang="ru-RU" sz="180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533400" y="533400"/>
            <a:ext cx="8229600" cy="1143000"/>
          </a:xfrm>
        </p:spPr>
        <p:txBody>
          <a:bodyPr/>
          <a:lstStyle/>
          <a:p>
            <a:pPr algn="ctr" eaLnBrk="1" hangingPunct="1"/>
            <a:r>
              <a:rPr lang="ru-RU" sz="4000" smtClean="0"/>
              <a:t>Права и обязанности</a:t>
            </a:r>
          </a:p>
        </p:txBody>
      </p:sp>
      <p:sp>
        <p:nvSpPr>
          <p:cNvPr id="14338" name="Rectangle 3"/>
          <p:cNvSpPr>
            <a:spLocks noGrp="1" noChangeArrowheads="1"/>
          </p:cNvSpPr>
          <p:nvPr>
            <p:ph type="body" idx="1"/>
          </p:nvPr>
        </p:nvSpPr>
        <p:spPr>
          <a:xfrm>
            <a:off x="533400" y="1905000"/>
            <a:ext cx="8229600" cy="4038600"/>
          </a:xfrm>
        </p:spPr>
        <p:txBody>
          <a:bodyPr/>
          <a:lstStyle/>
          <a:p>
            <a:pPr eaLnBrk="1" hangingPunct="1"/>
            <a:r>
              <a:rPr lang="ru-RU" sz="2700" smtClean="0"/>
              <a:t>Основным объемом прав человек обладает с момента рождения.</a:t>
            </a:r>
          </a:p>
          <a:p>
            <a:pPr eaLnBrk="1" hangingPunct="1"/>
            <a:r>
              <a:rPr lang="ru-RU" sz="2700" smtClean="0">
                <a:solidFill>
                  <a:srgbClr val="FF0000"/>
                </a:solidFill>
              </a:rPr>
              <a:t>Обязанности</a:t>
            </a:r>
            <a:r>
              <a:rPr lang="ru-RU" sz="2700" smtClean="0"/>
              <a:t> – это ответственность человека, закрепленная в тех или иных законах.</a:t>
            </a:r>
          </a:p>
          <a:p>
            <a:pPr eaLnBrk="1" hangingPunct="1"/>
            <a:r>
              <a:rPr lang="ru-RU" sz="2700" smtClean="0"/>
              <a:t>Каждый несовершеннолетний гражданин имеет не только свои права, но и обязанности, а это влечет за собой то, что он несет определенную ответственность юридического плана за свои проступки. </a:t>
            </a:r>
          </a:p>
          <a:p>
            <a:pPr eaLnBrk="1" hangingPunct="1"/>
            <a:endParaRPr lang="ru-RU" sz="27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762000" y="533400"/>
            <a:ext cx="7696200" cy="1295400"/>
          </a:xfrm>
        </p:spPr>
        <p:txBody>
          <a:bodyPr/>
          <a:lstStyle/>
          <a:p>
            <a:r>
              <a:rPr lang="ru-RU" sz="2900" smtClean="0"/>
              <a:t>Статья 20.21. КоАП РФ Появление в общественных местах в состоянии опьянения</a:t>
            </a:r>
          </a:p>
        </p:txBody>
      </p:sp>
      <p:sp>
        <p:nvSpPr>
          <p:cNvPr id="33794" name="Rectangle 3"/>
          <p:cNvSpPr>
            <a:spLocks noGrp="1" noChangeArrowheads="1"/>
          </p:cNvSpPr>
          <p:nvPr>
            <p:ph type="body" idx="1"/>
          </p:nvPr>
        </p:nvSpPr>
        <p:spPr/>
        <p:txBody>
          <a:bodyPr/>
          <a:lstStyle/>
          <a:p>
            <a:pPr>
              <a:lnSpc>
                <a:spcPct val="90000"/>
              </a:lnSpc>
              <a:buFont typeface="Wingdings" pitchFamily="2" charset="2"/>
              <a:buNone/>
            </a:pPr>
            <a:r>
              <a:rPr lang="ru-RU" sz="2700" b="1" i="1" smtClean="0">
                <a:solidFill>
                  <a:schemeClr val="tx2"/>
                </a:solidFill>
              </a:rPr>
              <a:t>   Появление на улицах, стадионах, в скверах, парках, в транспортном средстве общего пользования, в других общественных местах в состоянии опьянения, оскорбляющем человеческое достоинство и общественную нравственность, - </a:t>
            </a:r>
          </a:p>
          <a:p>
            <a:pPr>
              <a:lnSpc>
                <a:spcPct val="90000"/>
              </a:lnSpc>
              <a:buFont typeface="Wingdings" pitchFamily="2" charset="2"/>
              <a:buNone/>
            </a:pPr>
            <a:r>
              <a:rPr lang="ru-RU" sz="2700" smtClean="0">
                <a:solidFill>
                  <a:srgbClr val="FF0000"/>
                </a:solidFill>
              </a:rPr>
              <a:t>   </a:t>
            </a:r>
            <a:r>
              <a:rPr lang="ru-RU" sz="2700" b="1" i="1" smtClean="0">
                <a:solidFill>
                  <a:srgbClr val="FF0000"/>
                </a:solidFill>
              </a:rPr>
              <a:t>влечет наложение административного штрафа в размере от пятисот до одной тысячи пятисот рублей.</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762000" y="533400"/>
            <a:ext cx="7696200" cy="4953000"/>
          </a:xfrm>
        </p:spPr>
        <p:txBody>
          <a:bodyPr/>
          <a:lstStyle/>
          <a:p>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t>Статья 20.22. КоАП РФ </a:t>
            </a:r>
            <a:r>
              <a:rPr lang="ru-RU" sz="2400" smtClean="0"/>
              <a:t>Нахождение в состоянии опьянения несовершеннолетних </a:t>
            </a:r>
            <a:r>
              <a:rPr lang="ru-RU" sz="2400" u="sng" smtClean="0"/>
              <a:t>в возрасте до 16 лет</a:t>
            </a:r>
            <a:r>
              <a:rPr lang="ru-RU" sz="2400" smtClean="0"/>
              <a:t>, либо потребление (распитие) ими алкогольной продукции либо потребление ими наркотических веществ, новых потенциально опасных психоактивных веществ или одурманивающих веществ</a:t>
            </a:r>
            <a:br>
              <a:rPr lang="ru-RU" sz="2400" smtClean="0"/>
            </a:br>
            <a:r>
              <a:rPr lang="ru-RU" sz="2900" smtClean="0"/>
              <a:t/>
            </a:r>
            <a:br>
              <a:rPr lang="ru-RU" sz="2900" smtClean="0"/>
            </a:br>
            <a:r>
              <a:rPr lang="ru-RU" sz="2400" smtClean="0">
                <a:solidFill>
                  <a:srgbClr val="FF0000"/>
                </a:solidFill>
              </a:rPr>
              <a:t>влечет наложение административного штрафа на родителей или иных законных представителей несовершеннолетних в размере от одной тысячи пятисот до двух тысяч рублей.</a:t>
            </a:r>
          </a:p>
        </p:txBody>
      </p:sp>
      <p:sp>
        <p:nvSpPr>
          <p:cNvPr id="34818" name="Rectangle 3"/>
          <p:cNvSpPr>
            <a:spLocks noGrp="1" noChangeArrowheads="1"/>
          </p:cNvSpPr>
          <p:nvPr>
            <p:ph type="body" idx="1"/>
          </p:nvPr>
        </p:nvSpPr>
        <p:spPr>
          <a:xfrm>
            <a:off x="381000" y="2286000"/>
            <a:ext cx="8458200" cy="3962400"/>
          </a:xfrm>
        </p:spPr>
        <p:txBody>
          <a:bodyPr/>
          <a:lstStyle/>
          <a:p>
            <a:endParaRPr lang="ru-RU"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762000" y="533400"/>
            <a:ext cx="7696200" cy="1676400"/>
          </a:xfrm>
        </p:spPr>
        <p:txBody>
          <a:bodyPr/>
          <a:lstStyle/>
          <a:p>
            <a:r>
              <a:rPr lang="ru-RU" sz="2900" smtClean="0"/>
              <a:t>Особое внимание следует обратить на правонарушения в области дорожного движения –</a:t>
            </a:r>
            <a:br>
              <a:rPr lang="ru-RU" sz="2900" smtClean="0"/>
            </a:br>
            <a:r>
              <a:rPr lang="ru-RU" sz="2900" smtClean="0"/>
              <a:t>Глава 12 КоАП РФ</a:t>
            </a:r>
          </a:p>
        </p:txBody>
      </p:sp>
      <p:sp>
        <p:nvSpPr>
          <p:cNvPr id="35842" name="Rectangle 3"/>
          <p:cNvSpPr>
            <a:spLocks noGrp="1" noChangeArrowheads="1"/>
          </p:cNvSpPr>
          <p:nvPr>
            <p:ph type="body" idx="1"/>
          </p:nvPr>
        </p:nvSpPr>
        <p:spPr>
          <a:xfrm>
            <a:off x="228600" y="2286000"/>
            <a:ext cx="8534400" cy="3657600"/>
          </a:xfrm>
        </p:spPr>
        <p:txBody>
          <a:bodyPr/>
          <a:lstStyle/>
          <a:p>
            <a:pPr>
              <a:lnSpc>
                <a:spcPct val="80000"/>
              </a:lnSpc>
              <a:buFontTx/>
              <a:buChar char="-"/>
            </a:pPr>
            <a:endParaRPr lang="ru-RU" sz="1800" b="1" i="1" smtClean="0">
              <a:solidFill>
                <a:schemeClr val="tx2"/>
              </a:solidFill>
            </a:endParaRPr>
          </a:p>
          <a:p>
            <a:pPr>
              <a:lnSpc>
                <a:spcPct val="80000"/>
              </a:lnSpc>
              <a:buFontTx/>
              <a:buChar char="-"/>
            </a:pPr>
            <a:r>
              <a:rPr lang="ru-RU" sz="1800" b="1" i="1" smtClean="0">
                <a:solidFill>
                  <a:schemeClr val="tx2"/>
                </a:solidFill>
              </a:rPr>
              <a:t>- нельзя управлять транспортным средством без прав,</a:t>
            </a:r>
          </a:p>
          <a:p>
            <a:pPr>
              <a:lnSpc>
                <a:spcPct val="80000"/>
              </a:lnSpc>
              <a:buFontTx/>
              <a:buChar char="-"/>
            </a:pPr>
            <a:r>
              <a:rPr lang="ru-RU" sz="1800" b="1" i="1" smtClean="0">
                <a:solidFill>
                  <a:schemeClr val="tx2"/>
                </a:solidFill>
              </a:rPr>
              <a:t>- нельзя управлять незарегистрированным транспортным средством, без государственного номерного  знака, транспортным средством, не прошедшего технического осмотра,</a:t>
            </a:r>
          </a:p>
          <a:p>
            <a:pPr>
              <a:lnSpc>
                <a:spcPct val="80000"/>
              </a:lnSpc>
              <a:buFontTx/>
              <a:buChar char="-"/>
            </a:pPr>
            <a:r>
              <a:rPr lang="ru-RU" sz="1800" b="1" i="1" smtClean="0">
                <a:solidFill>
                  <a:schemeClr val="tx2"/>
                </a:solidFill>
              </a:rPr>
              <a:t>- запрещено управлять транспортным средством в  состоянии алкогольного или иного опьянения,</a:t>
            </a:r>
          </a:p>
          <a:p>
            <a:pPr>
              <a:lnSpc>
                <a:spcPct val="80000"/>
              </a:lnSpc>
              <a:buFontTx/>
              <a:buChar char="-"/>
            </a:pPr>
            <a:r>
              <a:rPr lang="ru-RU" sz="1800" b="1" i="1" smtClean="0">
                <a:solidFill>
                  <a:schemeClr val="tx2"/>
                </a:solidFill>
              </a:rPr>
              <a:t>- управляя транспортным средством, нельзя нарушать ПДД.</a:t>
            </a:r>
          </a:p>
          <a:p>
            <a:pPr>
              <a:lnSpc>
                <a:spcPct val="80000"/>
              </a:lnSpc>
              <a:buFontTx/>
              <a:buChar char="-"/>
            </a:pPr>
            <a:endParaRPr lang="ru-RU" sz="1800" b="1" i="1" smtClean="0">
              <a:solidFill>
                <a:schemeClr val="tx2"/>
              </a:solidFill>
            </a:endParaRPr>
          </a:p>
          <a:p>
            <a:pPr>
              <a:lnSpc>
                <a:spcPct val="80000"/>
              </a:lnSpc>
              <a:buFontTx/>
              <a:buChar char="-"/>
            </a:pPr>
            <a:r>
              <a:rPr lang="ru-RU" sz="2000" b="1" i="1" smtClean="0">
                <a:solidFill>
                  <a:srgbClr val="FF0000"/>
                </a:solidFill>
              </a:rPr>
              <a:t>За все эти и иные правонарушения в области дорожного движения Кодексом об административных правонарушениях РФ предусмотрена административная ответственность.</a:t>
            </a:r>
          </a:p>
          <a:p>
            <a:pPr>
              <a:lnSpc>
                <a:spcPct val="80000"/>
              </a:lnSpc>
              <a:buFontTx/>
              <a:buChar char="-"/>
            </a:pPr>
            <a:endParaRPr lang="ru-RU" sz="2000" b="1" i="1" smtClean="0">
              <a:solidFill>
                <a:srgbClr val="FF0000"/>
              </a:solidFill>
            </a:endParaRPr>
          </a:p>
          <a:p>
            <a:pPr>
              <a:lnSpc>
                <a:spcPct val="80000"/>
              </a:lnSpc>
              <a:buFontTx/>
              <a:buChar char="-"/>
            </a:pPr>
            <a:endParaRPr lang="ru-RU" sz="1800" b="1" i="1" smtClean="0">
              <a:solidFill>
                <a:srgbClr val="FF0000"/>
              </a:solidFill>
            </a:endParaRPr>
          </a:p>
          <a:p>
            <a:pPr>
              <a:lnSpc>
                <a:spcPct val="80000"/>
              </a:lnSpc>
              <a:buFontTx/>
              <a:buChar char="-"/>
            </a:pPr>
            <a:endParaRPr lang="ru-RU" sz="1800" smtClean="0"/>
          </a:p>
          <a:p>
            <a:pPr>
              <a:lnSpc>
                <a:spcPct val="80000"/>
              </a:lnSpc>
              <a:buFontTx/>
              <a:buChar char="-"/>
            </a:pPr>
            <a:endParaRPr lang="ru-RU" sz="1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304800" y="533400"/>
            <a:ext cx="8534400" cy="5867400"/>
          </a:xfrm>
        </p:spPr>
        <p:txBody>
          <a:bodyPr/>
          <a:lstStyle/>
          <a:p>
            <a:r>
              <a:rPr lang="ru-RU" sz="2900" smtClean="0"/>
              <a:t/>
            </a:r>
            <a:br>
              <a:rPr lang="ru-RU" sz="2900" smtClean="0"/>
            </a:br>
            <a:r>
              <a:rPr lang="ru-RU" sz="2900" smtClean="0"/>
              <a:t/>
            </a:r>
            <a:br>
              <a:rPr lang="ru-RU" sz="2900" smtClean="0"/>
            </a:br>
            <a:r>
              <a:rPr lang="ru-RU" sz="2900" smtClean="0"/>
              <a:t/>
            </a:r>
            <a:br>
              <a:rPr lang="ru-RU" sz="2900" smtClean="0"/>
            </a:br>
            <a:r>
              <a:rPr lang="ru-RU" sz="2900" smtClean="0"/>
              <a:t/>
            </a:r>
            <a:br>
              <a:rPr lang="ru-RU" sz="2900" smtClean="0"/>
            </a:br>
            <a:r>
              <a:rPr lang="ru-RU" sz="2900" smtClean="0">
                <a:solidFill>
                  <a:srgbClr val="39613E"/>
                </a:solidFill>
              </a:rPr>
              <a:t>Согласно Конвенции о правах ребенка несовершеннолетним считается лицо в возрасте до 18 лет. </a:t>
            </a:r>
            <a:br>
              <a:rPr lang="ru-RU" sz="2900" smtClean="0">
                <a:solidFill>
                  <a:srgbClr val="39613E"/>
                </a:solidFill>
              </a:rPr>
            </a:br>
            <a:r>
              <a:rPr lang="ru-RU" sz="2900" smtClean="0">
                <a:solidFill>
                  <a:srgbClr val="39613E"/>
                </a:solidFill>
              </a:rPr>
              <a:t>Поэтому ответственность до 18 лет за Вас  несут Ваши родители. </a:t>
            </a:r>
            <a:br>
              <a:rPr lang="ru-RU" sz="2900" smtClean="0">
                <a:solidFill>
                  <a:srgbClr val="39613E"/>
                </a:solidFill>
              </a:rPr>
            </a:br>
            <a:r>
              <a:rPr lang="ru-RU" sz="2900" smtClean="0"/>
              <a:t/>
            </a:r>
            <a:br>
              <a:rPr lang="ru-RU" sz="2900" smtClean="0"/>
            </a:br>
            <a:r>
              <a:rPr lang="ru-RU" sz="2400" smtClean="0"/>
              <a:t>Статья 5.35. КоАП РФ Неисполнение родителями или иными законными представителями несовершеннолетних обязанностей по содержанию, обучению, воспитанию, защите прав и интересов несовершеннолетних, -</a:t>
            </a:r>
            <a:br>
              <a:rPr lang="ru-RU" sz="2400" smtClean="0"/>
            </a:br>
            <a:r>
              <a:rPr lang="ru-RU" sz="2400" smtClean="0">
                <a:solidFill>
                  <a:srgbClr val="FF0000"/>
                </a:solidFill>
              </a:rPr>
              <a:t>влечет предупреждение или наложение административного штрафа в размере от ста до пятисот рублей.</a:t>
            </a:r>
          </a:p>
        </p:txBody>
      </p:sp>
      <p:sp>
        <p:nvSpPr>
          <p:cNvPr id="36866" name="Rectangle 3"/>
          <p:cNvSpPr>
            <a:spLocks noGrp="1" noChangeArrowheads="1"/>
          </p:cNvSpPr>
          <p:nvPr>
            <p:ph type="body" idx="1"/>
          </p:nvPr>
        </p:nvSpPr>
        <p:spPr/>
        <p:txBody>
          <a:bodyPr/>
          <a:lstStyle/>
          <a:p>
            <a:pPr lvl="4"/>
            <a:endParaRPr lang="ru-RU"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533400"/>
            <a:ext cx="8382000" cy="1143000"/>
          </a:xfrm>
        </p:spPr>
        <p:txBody>
          <a:bodyPr/>
          <a:lstStyle/>
          <a:p>
            <a:r>
              <a:rPr lang="ru-RU" sz="2900" smtClean="0"/>
              <a:t>В результате совершения преступления или административного правонарушения:</a:t>
            </a:r>
          </a:p>
        </p:txBody>
      </p:sp>
      <p:sp>
        <p:nvSpPr>
          <p:cNvPr id="38914" name="Rectangle 3"/>
          <p:cNvSpPr>
            <a:spLocks noGrp="1" noChangeArrowheads="1"/>
          </p:cNvSpPr>
          <p:nvPr>
            <p:ph type="body" idx="1"/>
          </p:nvPr>
        </p:nvSpPr>
        <p:spPr>
          <a:xfrm>
            <a:off x="533400" y="2209800"/>
            <a:ext cx="8153400" cy="3962400"/>
          </a:xfrm>
        </p:spPr>
        <p:txBody>
          <a:bodyPr/>
          <a:lstStyle/>
          <a:p>
            <a:pPr>
              <a:lnSpc>
                <a:spcPct val="80000"/>
              </a:lnSpc>
            </a:pPr>
            <a:r>
              <a:rPr lang="ru-RU" sz="2400" b="1" i="1" smtClean="0">
                <a:solidFill>
                  <a:srgbClr val="39613E"/>
                </a:solidFill>
              </a:rPr>
              <a:t>РЕШЕНИЕ (НАКАЗАНИЕ) ПО ДЕЛУ </a:t>
            </a:r>
            <a:r>
              <a:rPr lang="ru-RU" sz="2400" b="1" i="1" smtClean="0">
                <a:solidFill>
                  <a:srgbClr val="FF0000"/>
                </a:solidFill>
              </a:rPr>
              <a:t>ОБ УГОЛОВНОМ ПРЕСТУПЛЕНИИ</a:t>
            </a:r>
            <a:r>
              <a:rPr lang="ru-RU" sz="2400" b="1" i="1" smtClean="0">
                <a:solidFill>
                  <a:srgbClr val="39613E"/>
                </a:solidFill>
              </a:rPr>
              <a:t> ВЫНОСИТ СУДЬЯ РАЙОННОГО СУДА ИЛИ МИРОВОЙ СУДЬЯ (постановление, приговор).</a:t>
            </a:r>
          </a:p>
          <a:p>
            <a:pPr>
              <a:lnSpc>
                <a:spcPct val="80000"/>
              </a:lnSpc>
              <a:buFont typeface="Wingdings" pitchFamily="2" charset="2"/>
              <a:buNone/>
            </a:pPr>
            <a:endParaRPr lang="ru-RU" sz="2400" b="1" i="1" smtClean="0">
              <a:solidFill>
                <a:srgbClr val="39613E"/>
              </a:solidFill>
            </a:endParaRPr>
          </a:p>
          <a:p>
            <a:pPr>
              <a:lnSpc>
                <a:spcPct val="80000"/>
              </a:lnSpc>
            </a:pPr>
            <a:r>
              <a:rPr lang="ru-RU" sz="2400" b="1" i="1" smtClean="0">
                <a:solidFill>
                  <a:srgbClr val="39613E"/>
                </a:solidFill>
              </a:rPr>
              <a:t>ПОСТАНОВЛЕНИЕ </a:t>
            </a:r>
            <a:r>
              <a:rPr lang="ru-RU" sz="2400" b="1" i="1" smtClean="0">
                <a:solidFill>
                  <a:srgbClr val="FF0000"/>
                </a:solidFill>
              </a:rPr>
              <a:t>О ПРИВЛЕЧЕНИИ К АДМИНИСТРАТИВНОЙ ОТВЕТСТВЕННОСТИ</a:t>
            </a:r>
            <a:r>
              <a:rPr lang="ru-RU" sz="2400" b="1" i="1" smtClean="0">
                <a:solidFill>
                  <a:srgbClr val="39613E"/>
                </a:solidFill>
              </a:rPr>
              <a:t> ВЫНОСИТ РАЙОННАЯ КОМИССИЯ ПО ДЕЛАМ НЕСОВЕРШЕННОЛЕТНИХ И ЗАЩИТЕ ИХ ПРАВ, ПО НЕКОТОРЫМ ПРАВОНАРУШЕНИЯМ ЭТО МОЖЕТ СДЕЛАТЬ МИРОВОЙ СУД или РАЙОННЫЙ СУД.</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52400" y="533400"/>
            <a:ext cx="8686800" cy="1143000"/>
          </a:xfrm>
        </p:spPr>
        <p:txBody>
          <a:bodyPr/>
          <a:lstStyle/>
          <a:p>
            <a:r>
              <a:rPr lang="ru-RU" sz="2900" smtClean="0"/>
              <a:t>В результате совершения преступления или административного правонарушения:</a:t>
            </a:r>
          </a:p>
        </p:txBody>
      </p:sp>
      <p:sp>
        <p:nvSpPr>
          <p:cNvPr id="37890" name="Rectangle 3"/>
          <p:cNvSpPr>
            <a:spLocks noGrp="1" noChangeArrowheads="1"/>
          </p:cNvSpPr>
          <p:nvPr>
            <p:ph type="body" idx="1"/>
          </p:nvPr>
        </p:nvSpPr>
        <p:spPr>
          <a:xfrm>
            <a:off x="762000" y="914400"/>
            <a:ext cx="7696200" cy="5029200"/>
          </a:xfrm>
        </p:spPr>
        <p:txBody>
          <a:bodyPr/>
          <a:lstStyle/>
          <a:p>
            <a:endParaRPr lang="ru-RU" sz="2800" smtClean="0"/>
          </a:p>
          <a:p>
            <a:endParaRPr lang="ru-RU" sz="2800" smtClean="0"/>
          </a:p>
          <a:p>
            <a:pPr algn="ctr"/>
            <a:r>
              <a:rPr lang="ru-RU" sz="2800" b="1" i="1" smtClean="0">
                <a:solidFill>
                  <a:srgbClr val="FF0000"/>
                </a:solidFill>
              </a:rPr>
              <a:t>ПОДУМАЙ</a:t>
            </a:r>
            <a:r>
              <a:rPr lang="ru-RU" sz="2800" b="1" i="1" smtClean="0">
                <a:solidFill>
                  <a:srgbClr val="39613E"/>
                </a:solidFill>
              </a:rPr>
              <a:t> кто будет платить за него штраф?</a:t>
            </a:r>
          </a:p>
          <a:p>
            <a:pPr algn="ctr"/>
            <a:endParaRPr lang="ru-RU" sz="2800" b="1" i="1" smtClean="0">
              <a:solidFill>
                <a:srgbClr val="39613E"/>
              </a:solidFill>
            </a:endParaRPr>
          </a:p>
          <a:p>
            <a:pPr algn="ctr"/>
            <a:r>
              <a:rPr lang="ru-RU" sz="2800" b="1" i="1" smtClean="0">
                <a:solidFill>
                  <a:srgbClr val="39613E"/>
                </a:solidFill>
              </a:rPr>
              <a:t>Если несовершеннолетний не имеет своего дохода, обязанность по уплате уголовного или административного штрафа возлагается на его родителей.</a:t>
            </a:r>
          </a:p>
          <a:p>
            <a:endParaRPr lang="ru-RU" sz="2800" b="1" i="1" smtClean="0">
              <a:solidFill>
                <a:srgbClr val="39613E"/>
              </a:solidFill>
            </a:endParaRPr>
          </a:p>
          <a:p>
            <a:endParaRPr lang="ru-RU" sz="2800" smtClean="0"/>
          </a:p>
          <a:p>
            <a:endParaRPr lang="ru-RU"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533400"/>
            <a:ext cx="8305800" cy="1143000"/>
          </a:xfrm>
        </p:spPr>
        <p:txBody>
          <a:bodyPr/>
          <a:lstStyle/>
          <a:p>
            <a:r>
              <a:rPr lang="ru-RU" sz="2900" smtClean="0"/>
              <a:t>В результате совершения преступления или административного правонарушения:</a:t>
            </a:r>
          </a:p>
        </p:txBody>
      </p:sp>
      <p:sp>
        <p:nvSpPr>
          <p:cNvPr id="40963" name="Rectangle 3"/>
          <p:cNvSpPr>
            <a:spLocks noGrp="1" noChangeArrowheads="1"/>
          </p:cNvSpPr>
          <p:nvPr>
            <p:ph type="body" idx="1"/>
          </p:nvPr>
        </p:nvSpPr>
        <p:spPr>
          <a:xfrm>
            <a:off x="381000" y="1905000"/>
            <a:ext cx="8458200" cy="4038600"/>
          </a:xfrm>
        </p:spPr>
        <p:txBody>
          <a:bodyPr/>
          <a:lstStyle/>
          <a:p>
            <a:pPr>
              <a:lnSpc>
                <a:spcPct val="80000"/>
              </a:lnSpc>
            </a:pPr>
            <a:r>
              <a:rPr lang="ru-RU" sz="2200" b="1" i="1" smtClean="0">
                <a:solidFill>
                  <a:srgbClr val="FF0000"/>
                </a:solidFill>
              </a:rPr>
              <a:t>тебя и/или твоих родителей могут поставить на учет в полиции, в школе, в комиссии по делам несовершеннолетних;</a:t>
            </a:r>
          </a:p>
          <a:p>
            <a:pPr>
              <a:lnSpc>
                <a:spcPct val="80000"/>
              </a:lnSpc>
            </a:pPr>
            <a:endParaRPr lang="ru-RU" sz="2200" b="1" i="1" smtClean="0">
              <a:solidFill>
                <a:srgbClr val="FF0000"/>
              </a:solidFill>
            </a:endParaRPr>
          </a:p>
          <a:p>
            <a:pPr>
              <a:lnSpc>
                <a:spcPct val="80000"/>
              </a:lnSpc>
            </a:pPr>
            <a:r>
              <a:rPr lang="ru-RU" sz="2200" b="1" i="1" smtClean="0">
                <a:solidFill>
                  <a:srgbClr val="39613E"/>
                </a:solidFill>
              </a:rPr>
              <a:t>факт о твоем проступке останется, даже если ты исполнишь наказание;</a:t>
            </a:r>
          </a:p>
          <a:p>
            <a:pPr>
              <a:lnSpc>
                <a:spcPct val="80000"/>
              </a:lnSpc>
            </a:pPr>
            <a:endParaRPr lang="ru-RU" sz="2200" b="1" i="1" smtClean="0">
              <a:solidFill>
                <a:srgbClr val="39613E"/>
              </a:solidFill>
            </a:endParaRPr>
          </a:p>
          <a:p>
            <a:pPr>
              <a:lnSpc>
                <a:spcPct val="80000"/>
              </a:lnSpc>
            </a:pPr>
            <a:r>
              <a:rPr lang="ru-RU" sz="2200" b="1" i="1" smtClean="0">
                <a:solidFill>
                  <a:srgbClr val="39613E"/>
                </a:solidFill>
              </a:rPr>
              <a:t>могут нарушиться отношения с родителями, друзьями, близким человеком, учителями;</a:t>
            </a:r>
          </a:p>
          <a:p>
            <a:pPr>
              <a:lnSpc>
                <a:spcPct val="80000"/>
              </a:lnSpc>
            </a:pPr>
            <a:endParaRPr lang="ru-RU" sz="2200" b="1" i="1" smtClean="0">
              <a:solidFill>
                <a:srgbClr val="39613E"/>
              </a:solidFill>
            </a:endParaRPr>
          </a:p>
          <a:p>
            <a:pPr>
              <a:lnSpc>
                <a:spcPct val="80000"/>
              </a:lnSpc>
            </a:pPr>
            <a:r>
              <a:rPr lang="ru-RU" sz="2200" b="1" i="1" smtClean="0">
                <a:solidFill>
                  <a:srgbClr val="39613E"/>
                </a:solidFill>
              </a:rPr>
              <a:t>есть вероятность не поступить в желаемое образовательное учреждение или устроиться на хорошую работу.</a:t>
            </a:r>
          </a:p>
          <a:p>
            <a:pPr>
              <a:lnSpc>
                <a:spcPct val="80000"/>
              </a:lnSpc>
            </a:pPr>
            <a:endParaRPr lang="ru-RU" sz="2200" b="1" i="1" smtClean="0">
              <a:solidFill>
                <a:srgbClr val="39613E"/>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ru-RU" smtClean="0"/>
          </a:p>
        </p:txBody>
      </p:sp>
      <p:sp>
        <p:nvSpPr>
          <p:cNvPr id="43011" name="Rectangle 3"/>
          <p:cNvSpPr>
            <a:spLocks noGrp="1" noChangeArrowheads="1"/>
          </p:cNvSpPr>
          <p:nvPr>
            <p:ph type="body" idx="1"/>
          </p:nvPr>
        </p:nvSpPr>
        <p:spPr/>
        <p:txBody>
          <a:bodyPr/>
          <a:lstStyle/>
          <a:p>
            <a:pPr algn="ctr">
              <a:buFont typeface="Wingdings" pitchFamily="2" charset="2"/>
              <a:buNone/>
            </a:pPr>
            <a:endParaRPr lang="ru-RU" sz="4000" b="1" i="1" smtClean="0">
              <a:solidFill>
                <a:srgbClr val="39613E"/>
              </a:solidFill>
            </a:endParaRPr>
          </a:p>
          <a:p>
            <a:pPr algn="ctr">
              <a:buFont typeface="Wingdings" pitchFamily="2" charset="2"/>
              <a:buNone/>
            </a:pPr>
            <a:r>
              <a:rPr lang="ru-RU" sz="4000" b="1" i="1" smtClean="0">
                <a:solidFill>
                  <a:srgbClr val="39613E"/>
                </a:solidFill>
              </a:rPr>
              <a:t>БЛАГОДАРИМ ЗА ВНИМАНИЕ!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algn="ctr" eaLnBrk="1" hangingPunct="1"/>
            <a:endParaRPr lang="ru-RU" smtClean="0"/>
          </a:p>
        </p:txBody>
      </p:sp>
      <p:sp>
        <p:nvSpPr>
          <p:cNvPr id="15362" name="Rectangle 3"/>
          <p:cNvSpPr>
            <a:spLocks noGrp="1" noChangeArrowheads="1"/>
          </p:cNvSpPr>
          <p:nvPr>
            <p:ph type="body" idx="1"/>
          </p:nvPr>
        </p:nvSpPr>
        <p:spPr>
          <a:xfrm>
            <a:off x="533400" y="1905000"/>
            <a:ext cx="8305800" cy="4038600"/>
          </a:xfrm>
        </p:spPr>
        <p:txBody>
          <a:bodyPr/>
          <a:lstStyle/>
          <a:p>
            <a:pPr eaLnBrk="1" hangingPunct="1"/>
            <a:r>
              <a:rPr lang="ru-RU" sz="2700" smtClean="0"/>
              <a:t>В соответствии со ст. 87 УК РФ </a:t>
            </a:r>
            <a:r>
              <a:rPr lang="ru-RU" sz="2700" smtClean="0">
                <a:solidFill>
                  <a:srgbClr val="FF0000"/>
                </a:solidFill>
              </a:rPr>
              <a:t>несовершеннолетними признаются лица</a:t>
            </a:r>
            <a:r>
              <a:rPr lang="ru-RU" sz="2700" smtClean="0"/>
              <a:t>, которым ко времени совершения преступления </a:t>
            </a:r>
            <a:r>
              <a:rPr lang="ru-RU" sz="2700" smtClean="0">
                <a:solidFill>
                  <a:srgbClr val="FF0000"/>
                </a:solidFill>
              </a:rPr>
              <a:t>исполнилось 14, но не исполнилось 18 лет</a:t>
            </a:r>
            <a:r>
              <a:rPr lang="ru-RU" sz="2700" smtClean="0"/>
              <a:t>.  </a:t>
            </a:r>
          </a:p>
          <a:p>
            <a:pPr eaLnBrk="1" hangingPunct="1"/>
            <a:r>
              <a:rPr lang="ru-RU" sz="2700" smtClean="0"/>
              <a:t>В соответствии со ст. 60 Конституции Российской Федерации гражданин Российской Федерации может самостоятельно осуществлять в полном объеме свои права и обязанности с 18 лет.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762000" y="533400"/>
            <a:ext cx="4267200" cy="1066800"/>
          </a:xfrm>
        </p:spPr>
        <p:txBody>
          <a:bodyPr/>
          <a:lstStyle/>
          <a:p>
            <a:pPr algn="ctr" eaLnBrk="1" hangingPunct="1"/>
            <a:r>
              <a:rPr lang="ru-RU" sz="2900" smtClean="0"/>
              <a:t>Основная </a:t>
            </a:r>
            <a:br>
              <a:rPr lang="ru-RU" sz="2900" smtClean="0"/>
            </a:br>
            <a:r>
              <a:rPr lang="ru-RU" sz="2900" smtClean="0"/>
              <a:t>задача закона</a:t>
            </a:r>
          </a:p>
        </p:txBody>
      </p:sp>
      <p:sp>
        <p:nvSpPr>
          <p:cNvPr id="16386" name="Rectangle 3"/>
          <p:cNvSpPr>
            <a:spLocks noGrp="1" noChangeArrowheads="1"/>
          </p:cNvSpPr>
          <p:nvPr>
            <p:ph type="body" idx="1"/>
          </p:nvPr>
        </p:nvSpPr>
        <p:spPr>
          <a:xfrm>
            <a:off x="381000" y="1905000"/>
            <a:ext cx="4724400" cy="4038600"/>
          </a:xfrm>
        </p:spPr>
        <p:txBody>
          <a:bodyPr/>
          <a:lstStyle/>
          <a:p>
            <a:pPr eaLnBrk="1" hangingPunct="1">
              <a:lnSpc>
                <a:spcPct val="80000"/>
              </a:lnSpc>
            </a:pPr>
            <a:r>
              <a:rPr lang="ru-RU" sz="2700" smtClean="0"/>
              <a:t>Закон обеспечивает защиту прав и свобод каждого человека, то есть обеспечивает возможность существования общества и государства, заставляя отдельного гражданина учитывать не только свои интересы, но также права и интересы окружающих.</a:t>
            </a:r>
          </a:p>
        </p:txBody>
      </p:sp>
      <p:pic>
        <p:nvPicPr>
          <p:cNvPr id="16387" name="Picture 5" descr="221121_1"/>
          <p:cNvPicPr>
            <a:picLocks noChangeAspect="1" noChangeArrowheads="1"/>
          </p:cNvPicPr>
          <p:nvPr/>
        </p:nvPicPr>
        <p:blipFill>
          <a:blip r:embed="rId2"/>
          <a:srcRect l="18959" r="18042"/>
          <a:stretch>
            <a:fillRect/>
          </a:stretch>
        </p:blipFill>
        <p:spPr bwMode="auto">
          <a:xfrm>
            <a:off x="5334000" y="609600"/>
            <a:ext cx="3486150" cy="5532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endParaRPr lang="ru-RU" smtClean="0"/>
          </a:p>
        </p:txBody>
      </p:sp>
      <p:sp>
        <p:nvSpPr>
          <p:cNvPr id="17410" name="Rectangle 3"/>
          <p:cNvSpPr>
            <a:spLocks noGrp="1" noChangeArrowheads="1"/>
          </p:cNvSpPr>
          <p:nvPr>
            <p:ph type="body" idx="1"/>
          </p:nvPr>
        </p:nvSpPr>
        <p:spPr/>
        <p:txBody>
          <a:bodyPr/>
          <a:lstStyle/>
          <a:p>
            <a:pPr eaLnBrk="1" hangingPunct="1"/>
            <a:endParaRPr lang="ru-RU" smtClean="0"/>
          </a:p>
        </p:txBody>
      </p:sp>
      <p:pic>
        <p:nvPicPr>
          <p:cNvPr id="17411" name="Picture 5" descr="img2"/>
          <p:cNvPicPr>
            <a:picLocks noChangeAspect="1" noChangeArrowheads="1"/>
          </p:cNvPicPr>
          <p:nvPr/>
        </p:nvPicPr>
        <p:blipFill>
          <a:blip r:embed="rId2"/>
          <a:srcRect/>
          <a:stretch>
            <a:fillRect/>
          </a:stretch>
        </p:blipFill>
        <p:spPr bwMode="auto">
          <a:xfrm>
            <a:off x="155575" y="46038"/>
            <a:ext cx="8988425" cy="6742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762000" y="533400"/>
            <a:ext cx="7696200" cy="685800"/>
          </a:xfrm>
        </p:spPr>
        <p:txBody>
          <a:bodyPr/>
          <a:lstStyle/>
          <a:p>
            <a:pPr algn="ctr" eaLnBrk="1" hangingPunct="1"/>
            <a:r>
              <a:rPr lang="ru-RU" smtClean="0"/>
              <a:t>Уголовная ответственность</a:t>
            </a:r>
          </a:p>
        </p:txBody>
      </p:sp>
      <p:sp>
        <p:nvSpPr>
          <p:cNvPr id="18434" name="Rectangle 3"/>
          <p:cNvSpPr>
            <a:spLocks noGrp="1" noChangeArrowheads="1"/>
          </p:cNvSpPr>
          <p:nvPr>
            <p:ph type="body" idx="1"/>
          </p:nvPr>
        </p:nvSpPr>
        <p:spPr>
          <a:xfrm>
            <a:off x="381000" y="1905000"/>
            <a:ext cx="8382000" cy="4038600"/>
          </a:xfrm>
        </p:spPr>
        <p:txBody>
          <a:bodyPr/>
          <a:lstStyle/>
          <a:p>
            <a:pPr eaLnBrk="1" hangingPunct="1">
              <a:lnSpc>
                <a:spcPct val="90000"/>
              </a:lnSpc>
              <a:buClr>
                <a:srgbClr val="FF0000"/>
              </a:buClr>
              <a:tabLst>
                <a:tab pos="900113" algn="l"/>
              </a:tabLst>
            </a:pPr>
            <a:r>
              <a:rPr lang="ru-RU" smtClean="0"/>
              <a:t>Один из самых строгих видов ответственности.</a:t>
            </a:r>
          </a:p>
          <a:p>
            <a:pPr eaLnBrk="1" hangingPunct="1">
              <a:lnSpc>
                <a:spcPct val="90000"/>
              </a:lnSpc>
              <a:buClr>
                <a:srgbClr val="FF0000"/>
              </a:buClr>
              <a:buFont typeface="Wingdings" pitchFamily="2" charset="2"/>
              <a:buNone/>
              <a:tabLst>
                <a:tab pos="900113" algn="l"/>
              </a:tabLst>
            </a:pPr>
            <a:endParaRPr lang="ru-RU" smtClean="0"/>
          </a:p>
          <a:p>
            <a:pPr algn="ctr" eaLnBrk="1" hangingPunct="1">
              <a:lnSpc>
                <a:spcPct val="90000"/>
              </a:lnSpc>
              <a:buClr>
                <a:srgbClr val="FF0000"/>
              </a:buClr>
              <a:tabLst>
                <a:tab pos="900113" algn="l"/>
              </a:tabLst>
            </a:pPr>
            <a:r>
              <a:rPr lang="ru-RU" smtClean="0">
                <a:solidFill>
                  <a:srgbClr val="FF0000"/>
                </a:solidFill>
              </a:rPr>
              <a:t>Наступает с 16 лет. </a:t>
            </a:r>
          </a:p>
          <a:p>
            <a:pPr algn="ctr" eaLnBrk="1" hangingPunct="1">
              <a:lnSpc>
                <a:spcPct val="90000"/>
              </a:lnSpc>
              <a:buClr>
                <a:srgbClr val="FF0000"/>
              </a:buClr>
              <a:buFont typeface="Wingdings" pitchFamily="2" charset="2"/>
              <a:buNone/>
              <a:tabLst>
                <a:tab pos="900113" algn="l"/>
              </a:tabLst>
            </a:pPr>
            <a:endParaRPr lang="ru-RU" smtClean="0">
              <a:solidFill>
                <a:srgbClr val="FF0000"/>
              </a:solidFill>
            </a:endParaRPr>
          </a:p>
          <a:p>
            <a:pPr eaLnBrk="1" hangingPunct="1">
              <a:lnSpc>
                <a:spcPct val="90000"/>
              </a:lnSpc>
              <a:buClr>
                <a:srgbClr val="FF0000"/>
              </a:buClr>
              <a:tabLst>
                <a:tab pos="900113" algn="l"/>
              </a:tabLst>
            </a:pPr>
            <a:r>
              <a:rPr lang="ru-RU" smtClean="0"/>
              <a:t>С</a:t>
            </a:r>
            <a:r>
              <a:rPr lang="ru-RU" smtClean="0">
                <a:solidFill>
                  <a:srgbClr val="FF0000"/>
                </a:solidFill>
              </a:rPr>
              <a:t> 14 лет </a:t>
            </a:r>
            <a:r>
              <a:rPr lang="ru-RU" smtClean="0"/>
              <a:t>наступает уголовная ответственность за совершение особо тяжких преступлений:</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533400"/>
            <a:ext cx="7696200" cy="76200"/>
          </a:xfrm>
        </p:spPr>
        <p:txBody>
          <a:bodyPr/>
          <a:lstStyle/>
          <a:p>
            <a:pPr eaLnBrk="1" hangingPunct="1"/>
            <a:endParaRPr lang="ru-RU" sz="2900" smtClean="0"/>
          </a:p>
        </p:txBody>
      </p:sp>
      <p:sp>
        <p:nvSpPr>
          <p:cNvPr id="19458" name="Rectangle 3"/>
          <p:cNvSpPr>
            <a:spLocks noGrp="1" noChangeArrowheads="1"/>
          </p:cNvSpPr>
          <p:nvPr>
            <p:ph type="body" idx="1"/>
          </p:nvPr>
        </p:nvSpPr>
        <p:spPr>
          <a:xfrm>
            <a:off x="762000" y="762000"/>
            <a:ext cx="7696200" cy="5181600"/>
          </a:xfrm>
        </p:spPr>
        <p:txBody>
          <a:bodyPr/>
          <a:lstStyle/>
          <a:p>
            <a:pPr eaLnBrk="1" hangingPunct="1"/>
            <a:endParaRPr lang="ru-RU" smtClean="0"/>
          </a:p>
        </p:txBody>
      </p:sp>
      <p:pic>
        <p:nvPicPr>
          <p:cNvPr id="19459" name="Picture 5" descr="slide_4"/>
          <p:cNvPicPr>
            <a:picLocks noChangeAspect="1" noChangeArrowheads="1"/>
          </p:cNvPicPr>
          <p:nvPr/>
        </p:nvPicPr>
        <p:blipFill>
          <a:blip r:embed="rId2"/>
          <a:srcRect b="11111"/>
          <a:stretch>
            <a:fillRect/>
          </a:stretch>
        </p:blipFill>
        <p:spPr bwMode="auto">
          <a:xfrm>
            <a:off x="152400" y="0"/>
            <a:ext cx="8991600" cy="647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endParaRPr lang="ru-RU" smtClean="0"/>
          </a:p>
        </p:txBody>
      </p:sp>
      <p:sp>
        <p:nvSpPr>
          <p:cNvPr id="20482" name="Rectangle 3"/>
          <p:cNvSpPr>
            <a:spLocks noGrp="1" noChangeArrowheads="1"/>
          </p:cNvSpPr>
          <p:nvPr>
            <p:ph type="body" idx="1"/>
          </p:nvPr>
        </p:nvSpPr>
        <p:spPr/>
        <p:txBody>
          <a:bodyPr/>
          <a:lstStyle/>
          <a:p>
            <a:pPr eaLnBrk="1" hangingPunct="1"/>
            <a:endParaRPr lang="ru-RU" smtClean="0"/>
          </a:p>
        </p:txBody>
      </p:sp>
      <p:pic>
        <p:nvPicPr>
          <p:cNvPr id="20483" name="Picture 5" descr="slide_5"/>
          <p:cNvPicPr>
            <a:picLocks noChangeAspect="1" noChangeArrowheads="1"/>
          </p:cNvPicPr>
          <p:nvPr/>
        </p:nvPicPr>
        <p:blipFill>
          <a:blip r:embed="rId2"/>
          <a:srcRect t="3101" b="11111"/>
          <a:stretch>
            <a:fillRect/>
          </a:stretch>
        </p:blipFill>
        <p:spPr bwMode="auto">
          <a:xfrm>
            <a:off x="152400" y="152400"/>
            <a:ext cx="8991600" cy="640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762000" y="304800"/>
            <a:ext cx="7696200" cy="533400"/>
          </a:xfrm>
        </p:spPr>
        <p:txBody>
          <a:bodyPr/>
          <a:lstStyle/>
          <a:p>
            <a:pPr eaLnBrk="1" hangingPunct="1"/>
            <a:r>
              <a:rPr lang="ru-RU" sz="2900" smtClean="0">
                <a:latin typeface="Arial" charset="0"/>
              </a:rPr>
              <a:t>Статья 88 УК РФ</a:t>
            </a:r>
          </a:p>
        </p:txBody>
      </p:sp>
      <p:sp>
        <p:nvSpPr>
          <p:cNvPr id="21506" name="Rectangle 3"/>
          <p:cNvSpPr>
            <a:spLocks noGrp="1" noChangeArrowheads="1"/>
          </p:cNvSpPr>
          <p:nvPr>
            <p:ph type="body" idx="1"/>
          </p:nvPr>
        </p:nvSpPr>
        <p:spPr/>
        <p:txBody>
          <a:bodyPr/>
          <a:lstStyle/>
          <a:p>
            <a:pPr eaLnBrk="1" hangingPunct="1"/>
            <a:endParaRPr lang="ru-RU" smtClean="0"/>
          </a:p>
        </p:txBody>
      </p:sp>
      <p:pic>
        <p:nvPicPr>
          <p:cNvPr id="21507" name="Picture 5" descr="slide_6"/>
          <p:cNvPicPr>
            <a:picLocks noChangeAspect="1" noChangeArrowheads="1"/>
          </p:cNvPicPr>
          <p:nvPr/>
        </p:nvPicPr>
        <p:blipFill>
          <a:blip r:embed="rId2"/>
          <a:srcRect l="8749" r="8855" b="22223"/>
          <a:stretch>
            <a:fillRect/>
          </a:stretch>
        </p:blipFill>
        <p:spPr bwMode="auto">
          <a:xfrm>
            <a:off x="304800" y="990600"/>
            <a:ext cx="8534400" cy="522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Студия">
  <a:themeElements>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Студия">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Студия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Студия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Студия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Студия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Студия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Студия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Студия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Студия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Студия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Studio</Template>
  <TotalTime>266</TotalTime>
  <Words>1086</Words>
  <Application>Microsoft PowerPoint</Application>
  <PresentationFormat>Экран (4:3)</PresentationFormat>
  <Paragraphs>100</Paragraphs>
  <Slides>27</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2</vt:i4>
      </vt:variant>
      <vt:variant>
        <vt:lpstr>Заголовки слайдов</vt:lpstr>
      </vt:variant>
      <vt:variant>
        <vt:i4>27</vt:i4>
      </vt:variant>
    </vt:vector>
  </HeadingPairs>
  <TitlesOfParts>
    <vt:vector size="34" baseType="lpstr">
      <vt:lpstr>Arial</vt:lpstr>
      <vt:lpstr>Arial Black</vt:lpstr>
      <vt:lpstr>Wingdings</vt:lpstr>
      <vt:lpstr>Calibri</vt:lpstr>
      <vt:lpstr>Times New Roman</vt:lpstr>
      <vt:lpstr>Студия</vt:lpstr>
      <vt:lpstr>Студия</vt:lpstr>
      <vt:lpstr>Уголовная и административная ответственность несовершеннолетнего</vt:lpstr>
      <vt:lpstr>Права и обязанности</vt:lpstr>
      <vt:lpstr>Слайд 3</vt:lpstr>
      <vt:lpstr>Основная  задача закона</vt:lpstr>
      <vt:lpstr>Слайд 5</vt:lpstr>
      <vt:lpstr>Уголовная ответственность</vt:lpstr>
      <vt:lpstr>Слайд 7</vt:lpstr>
      <vt:lpstr>Слайд 8</vt:lpstr>
      <vt:lpstr>Статья 88 УК РФ</vt:lpstr>
      <vt:lpstr>Статья 87 УК РФ</vt:lpstr>
      <vt:lpstr>Статья 90 УК РФ</vt:lpstr>
      <vt:lpstr>Административная ответственность</vt:lpstr>
      <vt:lpstr>Примеры  административных нарушений</vt:lpstr>
      <vt:lpstr>                    Статья 6.9. КоАП РФ Потребление наркотических средств или психотропных веществ без назначения врача либо новых потенциально опасных психоактивных веществ </vt:lpstr>
      <vt:lpstr>Статья 6.24. КоАП РФ Нарушение установленного федеральным законом запрета курения табака на отдельных территориях, в помещениях и на объекта</vt:lpstr>
      <vt:lpstr>Статья 7.17. КоАП РФ Уничтожение или повреждение чужого имущества,</vt:lpstr>
      <vt:lpstr>Статья 7.27. КоАП РФ  Мелкое хищение</vt:lpstr>
      <vt:lpstr>Статья 20.1. КоАП РФ  Мелкое хулиганство</vt:lpstr>
      <vt:lpstr>      Статья 20.20. КоАП РФ Потребление (распитие) алкогольной продукции в запрещенных местах либо потребление наркотических средств или психотропных веществ, новых потенциально опасных психоактивных веществ или одурманивающих веществ в общественных местах  Часть 1. Потребление (распитие) алкогольной продукции в местах, запрещенных федеральным законом, - влечет наложение административного штрафа в размере от пятисот до одной тысячи пятисот рублей.  Часть 2. Потребление потребление наркотических средств или психотропных веществ без назначения врача, новых потенциально опасных психоактивных веществ или одурманивающих веществ в общественных местах, - влечет наложение административного штрафа в размере от четырех тысяч до пяти тысяч рублей. </vt:lpstr>
      <vt:lpstr>Статья 20.21. КоАП РФ Появление в общественных местах в состоянии опьянения</vt:lpstr>
      <vt:lpstr>        Статья 20.22. КоАП РФ Нахождение в состоянии опьянения несовершеннолетних в возрасте до 16 лет, либо потребление (распитие) ими алкогольной продукции либо потребление ими наркотических веществ, новых потенциально опасных психоактивных веществ или одурманивающих веществ  влечет наложение административного штрафа на родителей или иных законных представителей несовершеннолетних в размере от одной тысячи пятисот до двух тысяч рублей.</vt:lpstr>
      <vt:lpstr>Особое внимание следует обратить на правонарушения в области дорожного движения – Глава 12 КоАП РФ</vt:lpstr>
      <vt:lpstr>    Согласно Конвенции о правах ребенка несовершеннолетним считается лицо в возрасте до 18 лет.  Поэтому ответственность до 18 лет за Вас  несут Ваши родители.   Статья 5.35. КоАП РФ Неисполнение родителями или иными законными представителями несовершеннолетних обязанностей по содержанию, обучению, воспитанию, защите прав и интересов несовершеннолетних, - влечет предупреждение или наложение административного штрафа в размере от ста до пятисот рублей.</vt:lpstr>
      <vt:lpstr>В результате совершения преступления или административного правонарушения:</vt:lpstr>
      <vt:lpstr>В результате совершения преступления или административного правонарушения:</vt:lpstr>
      <vt:lpstr>В результате совершения преступления или административного правонарушения:</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ОДН</dc:creator>
  <cp:lastModifiedBy>надежда</cp:lastModifiedBy>
  <cp:revision>36</cp:revision>
  <cp:lastPrinted>1601-01-01T00:00:00Z</cp:lastPrinted>
  <dcterms:created xsi:type="dcterms:W3CDTF">1601-01-01T00:00:00Z</dcterms:created>
  <dcterms:modified xsi:type="dcterms:W3CDTF">2020-04-20T10:19:26Z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