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6" r:id="rId4"/>
    <p:sldId id="267" r:id="rId5"/>
    <p:sldId id="261" r:id="rId6"/>
    <p:sldId id="262" r:id="rId7"/>
    <p:sldId id="263" r:id="rId8"/>
    <p:sldId id="260" r:id="rId9"/>
    <p:sldId id="258" r:id="rId10"/>
    <p:sldId id="264" r:id="rId11"/>
    <p:sldId id="269" r:id="rId12"/>
  </p:sldIdLst>
  <p:sldSz cx="12192000" cy="6858000"/>
  <p:notesSz cx="6858000" cy="9144000"/>
  <p:custDataLst>
    <p:tags r:id="rId1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tags" Target="tags/tag1.xml" /><Relationship Id="rId14" Type="http://schemas.openxmlformats.org/officeDocument/2006/relationships/presProps" Target="presProps.xml" /><Relationship Id="rId15" Type="http://schemas.openxmlformats.org/officeDocument/2006/relationships/viewProps" Target="viewProps.xml" /><Relationship Id="rId16" Type="http://schemas.openxmlformats.org/officeDocument/2006/relationships/theme" Target="theme/theme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2A21-39F2-4E7F-9BA6-C7609805D649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5B209-39B4-465F-BE4A-E1C073C42F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42937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2A21-39F2-4E7F-9BA6-C7609805D649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5B209-39B4-465F-BE4A-E1C073C42F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565904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2A21-39F2-4E7F-9BA6-C7609805D649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5B209-39B4-465F-BE4A-E1C073C42F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06314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2A21-39F2-4E7F-9BA6-C7609805D649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5B209-39B4-465F-BE4A-E1C073C42F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447706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2A21-39F2-4E7F-9BA6-C7609805D649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5B209-39B4-465F-BE4A-E1C073C42F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620094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2A21-39F2-4E7F-9BA6-C7609805D649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5B209-39B4-465F-BE4A-E1C073C42F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574809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2A21-39F2-4E7F-9BA6-C7609805D649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5B209-39B4-465F-BE4A-E1C073C42F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628218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2A21-39F2-4E7F-9BA6-C7609805D649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5B209-39B4-465F-BE4A-E1C073C42F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928884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2A21-39F2-4E7F-9BA6-C7609805D649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5B209-39B4-465F-BE4A-E1C073C42F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475369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2A21-39F2-4E7F-9BA6-C7609805D649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5B209-39B4-465F-BE4A-E1C073C42F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755442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2A21-39F2-4E7F-9BA6-C7609805D649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5B209-39B4-465F-BE4A-E1C073C42F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384180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32A21-39F2-4E7F-9BA6-C7609805D649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5B209-39B4-465F-BE4A-E1C073C42F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410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8.jpe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jpe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6.jpe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7.jpeg" /><Relationship Id="rId3" Type="http://schemas.openxmlformats.org/officeDocument/2006/relationships/hyperlink" Target="https://camps.perm.ru/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481" y="2638147"/>
            <a:ext cx="10897037" cy="467164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39056"/>
          </a:xfrm>
        </p:spPr>
        <p:txBody>
          <a:bodyPr/>
          <a:lstStyle/>
          <a:p>
            <a:r>
              <a:rPr lang="ru-RU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ЛЕТО</a:t>
            </a:r>
            <a:r>
              <a:rPr lang="en-US" b="1" smtClean="0">
                <a:solidFill>
                  <a:srgbClr val="FF0000"/>
                </a:solidFill>
                <a:latin typeface="Algerian" panose="04020705040a02060702" pitchFamily="82" charset="0"/>
              </a:rPr>
              <a:t> 2022</a:t>
            </a:r>
            <a:endParaRPr lang="ru-RU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610741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7419" y="239000"/>
            <a:ext cx="9683588" cy="6576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999664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>
                <a:solidFill>
                  <a:schemeClr val="accent6">
                    <a:lumMod val="75000"/>
                  </a:schemeClr>
                </a:solidFill>
              </a:rPr>
              <a:t>Походы ( 131 человек)</a:t>
            </a:r>
            <a:endParaRPr lang="ru-RU" b="1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9030629"/>
              </p:ext>
            </p:extLst>
          </p:nvPr>
        </p:nvGraphicFramePr>
        <p:xfrm>
          <a:off x="612058" y="1432335"/>
          <a:ext cx="10515600" cy="5032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320889785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26755886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49776662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41489819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34311449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887306799"/>
                    </a:ext>
                  </a:extLst>
                </a:gridCol>
              </a:tblGrid>
              <a:tr h="192379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Общая стоимость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питание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Родительский взнос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Льготная категория:</a:t>
                      </a:r>
                    </a:p>
                    <a:p>
                      <a:pPr lvl="0"/>
                      <a:r>
                        <a:rPr lang="ru-RU" sz="1800" b="1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малоимущие</a:t>
                      </a:r>
                    </a:p>
                    <a:p>
                      <a:pPr lvl="0"/>
                      <a:r>
                        <a:rPr lang="ru-RU" sz="1800" b="1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многодетные</a:t>
                      </a:r>
                    </a:p>
                    <a:p>
                      <a:pPr lvl="0"/>
                      <a:r>
                        <a:rPr lang="ru-RU" sz="1800" b="1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</a:t>
                      </a:r>
                    </a:p>
                    <a:p>
                      <a:pPr lvl="0"/>
                      <a:r>
                        <a:rPr lang="ru-RU" sz="1800" b="1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ТЖС</a:t>
                      </a:r>
                    </a:p>
                    <a:p>
                      <a:pPr lvl="0"/>
                      <a:r>
                        <a:rPr lang="ru-RU" sz="1800" b="1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Сироты, ОБПР (с денежным содержанием)</a:t>
                      </a:r>
                    </a:p>
                    <a:p>
                      <a:pPr lvl="0"/>
                      <a:r>
                        <a:rPr lang="ru-RU" sz="1800" b="1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ОВЗ</a:t>
                      </a:r>
                    </a:p>
                    <a:p>
                      <a:r>
                        <a:rPr lang="ru-RU" sz="1800" b="1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ОВД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платят родит. взнос</a:t>
                      </a:r>
                    </a:p>
                    <a:p>
                      <a:pPr lvl="0"/>
                      <a:r>
                        <a:rPr lang="ru-RU" sz="1800" b="1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Сироты, ОБПР (без денежного содержания)</a:t>
                      </a:r>
                    </a:p>
                    <a:p>
                      <a:pPr lvl="0"/>
                      <a:r>
                        <a:rPr lang="ru-RU" sz="1800" b="1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малоимущие многодетные</a:t>
                      </a:r>
                    </a:p>
                    <a:p>
                      <a:pPr lvl="0"/>
                      <a:r>
                        <a:rPr lang="ru-RU" sz="1800" b="1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инвалиды</a:t>
                      </a:r>
                    </a:p>
                    <a:p>
                      <a:r>
                        <a:rPr lang="ru-RU" sz="1800" b="1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СОП</a:t>
                      </a:r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5619079"/>
                  </a:ext>
                </a:extLst>
              </a:tr>
              <a:tr h="19237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Походы (питание 5 дней)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270,40 руб./день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1931,43 руб.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1352 руб.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579,43 руб.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289,72 руб.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0133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092498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684" y="-102730"/>
            <a:ext cx="10200290" cy="755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985080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>
                <a:solidFill>
                  <a:srgbClr val="C00000"/>
                </a:solidFill>
              </a:rPr>
              <a:t>ЛДП и ЛДО на базе  Гамовской школы </a:t>
            </a:r>
            <a:endParaRPr lang="ru-RU" b="1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  </a:t>
            </a:r>
            <a:r>
              <a:rPr lang="ru-RU" b="1" smtClean="0">
                <a:solidFill>
                  <a:schemeClr val="accent6">
                    <a:lumMod val="75000"/>
                  </a:schemeClr>
                </a:solidFill>
              </a:rPr>
              <a:t>ЛДП  - 237 человек ( 21 календарный день, рабочих 15 дней) с 9.06. по 29.06.</a:t>
            </a:r>
          </a:p>
          <a:p>
            <a:r>
              <a:rPr lang="ru-RU" b="1" smtClean="0">
                <a:solidFill>
                  <a:schemeClr val="accent6">
                    <a:lumMod val="75000"/>
                  </a:schemeClr>
                </a:solidFill>
              </a:rPr>
              <a:t>ЛДО – 58 человек ( 14 календарных дней, рабочих 10 дней) с 9.06. по 22.06</a:t>
            </a:r>
            <a:endParaRPr lang="ru-RU" b="1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380282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5034992"/>
              </p:ext>
            </p:extLst>
          </p:nvPr>
        </p:nvGraphicFramePr>
        <p:xfrm>
          <a:off x="688257" y="481578"/>
          <a:ext cx="10874478" cy="5939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2413">
                  <a:extLst>
                    <a:ext uri="{9D8B030D-6E8A-4147-A177-3AD203B41FA5}">
                      <a16:colId xmlns:a16="http://schemas.microsoft.com/office/drawing/2014/main" val="1131307512"/>
                    </a:ext>
                  </a:extLst>
                </a:gridCol>
                <a:gridCol w="1812413">
                  <a:extLst>
                    <a:ext uri="{9D8B030D-6E8A-4147-A177-3AD203B41FA5}">
                      <a16:colId xmlns:a16="http://schemas.microsoft.com/office/drawing/2014/main" val="716040469"/>
                    </a:ext>
                  </a:extLst>
                </a:gridCol>
                <a:gridCol w="1812413">
                  <a:extLst>
                    <a:ext uri="{9D8B030D-6E8A-4147-A177-3AD203B41FA5}">
                      <a16:colId xmlns:a16="http://schemas.microsoft.com/office/drawing/2014/main" val="1154302587"/>
                    </a:ext>
                  </a:extLst>
                </a:gridCol>
                <a:gridCol w="1812413">
                  <a:extLst>
                    <a:ext uri="{9D8B030D-6E8A-4147-A177-3AD203B41FA5}">
                      <a16:colId xmlns:a16="http://schemas.microsoft.com/office/drawing/2014/main" val="3754117932"/>
                    </a:ext>
                  </a:extLst>
                </a:gridCol>
                <a:gridCol w="1812413">
                  <a:extLst>
                    <a:ext uri="{9D8B030D-6E8A-4147-A177-3AD203B41FA5}">
                      <a16:colId xmlns:a16="http://schemas.microsoft.com/office/drawing/2014/main" val="1859327761"/>
                    </a:ext>
                  </a:extLst>
                </a:gridCol>
                <a:gridCol w="1812413">
                  <a:extLst>
                    <a:ext uri="{9D8B030D-6E8A-4147-A177-3AD203B41FA5}">
                      <a16:colId xmlns:a16="http://schemas.microsoft.com/office/drawing/2014/main" val="104633290"/>
                    </a:ext>
                  </a:extLst>
                </a:gridCol>
              </a:tblGrid>
              <a:tr h="121926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Форма отдыха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Стоимость путевки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(80% питание,   20 %  родит. взнос)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Оплата стоимости путёвки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8953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Родит. взнос для льготников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420525"/>
                  </a:ext>
                </a:extLst>
              </a:tr>
              <a:tr h="19033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Питание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Родительский взнос (экскурсии, канц.товары, др.)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50% от родительского взноса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ct val="0"/>
                        </a:spcAft>
                        <a:buFont typeface="+mj-lt"/>
                        <a:buAutoNum type="arabicParenR"/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малоимущие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ct val="0"/>
                        </a:spcAft>
                        <a:buFont typeface="+mj-lt"/>
                        <a:buAutoNum type="arabicParenR"/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многодетные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ct val="0"/>
                        </a:spcAft>
                        <a:buFont typeface="+mj-lt"/>
                        <a:buAutoNum type="arabicParenR"/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ct val="0"/>
                        </a:spcAft>
                        <a:buFont typeface="+mj-lt"/>
                        <a:buAutoNum type="arabicParenR"/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ТЖС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ct val="0"/>
                        </a:spcAft>
                        <a:buFont typeface="+mj-lt"/>
                        <a:buAutoNum type="arabicParenR"/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Сироты, ОБПР (с денежным содержанием)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ct val="0"/>
                        </a:spcAft>
                        <a:buFont typeface="+mj-lt"/>
                        <a:buAutoNum type="arabicParenR"/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ОВЗ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arenR"/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ОВД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953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платят родит. взнос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ct val="0"/>
                        </a:spcAft>
                        <a:buFont typeface="+mj-lt"/>
                        <a:buAutoNum type="arabicParenR"/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Сироты, ОБПР  (без денежного содержания)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ct val="0"/>
                        </a:spcAft>
                        <a:buFont typeface="+mj-lt"/>
                        <a:buAutoNum type="arabicParenR"/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малоимущие многодетные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ct val="0"/>
                        </a:spcAft>
                        <a:buFont typeface="+mj-lt"/>
                        <a:buAutoNum type="arabicParenR"/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инвалиды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arenR"/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61153894"/>
                  </a:ext>
                </a:extLst>
              </a:tr>
              <a:tr h="1219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ЛДП 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(21 календ., 15 рабочих дней)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177,04 руб./день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3319,50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2655,60 руб.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(деньги края)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663,90 руб.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331,95 руб.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7135593"/>
                  </a:ext>
                </a:extLst>
              </a:tr>
              <a:tr h="1219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ЛДО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(14 календ., 10 рабочих дней)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177,04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руб./день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2213,0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1770,40 руб.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(деньги района)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442,60 руб.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221,30  руб.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22721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32639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7858" y="65580"/>
            <a:ext cx="9311678" cy="668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581569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588" y="252247"/>
            <a:ext cx="10943242" cy="6321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544013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587" y="110359"/>
            <a:ext cx="10129599" cy="6928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866431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4084" y="365125"/>
            <a:ext cx="10939716" cy="5885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209903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5277" y="89822"/>
            <a:ext cx="8101781" cy="547946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37187" y="5722374"/>
            <a:ext cx="528975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hlinkClick r:id="rId3"/>
              </a:rPr>
              <a:t>https://camps.perm.ru/</a:t>
            </a:r>
            <a:endParaRPr lang="ru-RU" sz="2000" smtClean="0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734463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Широкоэкранный</PresentationFormat>
  <Paragraphs>6</Paragraphs>
  <Slides>11</Slides>
  <Notes>0</Notes>
  <TotalTime>233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baseType="lpstr" size="12">
      <vt:lpstr>Тема Office</vt:lpstr>
      <vt:lpstr>ЛЕТО 2022</vt:lpstr>
      <vt:lpstr>Slide 2</vt:lpstr>
      <vt:lpstr>ЛДП и ЛДО на базе  Гамовской школы </vt:lpstr>
      <vt:lpstr>Slide 4</vt:lpstr>
      <vt:lpstr>Slide 5</vt:lpstr>
      <vt:lpstr>Slide 6</vt:lpstr>
      <vt:lpstr>Slide 7</vt:lpstr>
      <vt:lpstr>Slide 8</vt:lpstr>
      <vt:lpstr>Slide 9</vt:lpstr>
      <vt:lpstr>Slide 10</vt:lpstr>
      <vt:lpstr>Походы ( 131 человек)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Презентация PowerPoint</dc:title>
  <dc:creator>user1</dc:creator>
  <cp:lastModifiedBy>user1</cp:lastModifiedBy>
  <cp:revision>9</cp:revision>
  <dcterms:created xsi:type="dcterms:W3CDTF">2022-04-11T11:22:38Z</dcterms:created>
  <dcterms:modified xsi:type="dcterms:W3CDTF">2022-04-28T05:36:30Z</dcterms:modified>
</cp:coreProperties>
</file>