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1" r:id="rId6"/>
    <p:sldId id="262" r:id="rId7"/>
    <p:sldId id="263" r:id="rId8"/>
    <p:sldId id="260" r:id="rId9"/>
    <p:sldId id="258" r:id="rId10"/>
    <p:sldId id="264" r:id="rId11"/>
    <p:sldId id="269" r:id="rId12"/>
  </p:sldIdLst>
  <p:sldSz cx="12192000" cy="6858000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293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56590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06314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4770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62009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7480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2821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2888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47536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5544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8418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2A21-39F2-4E7F-9BA6-C7609805D649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5B209-39B4-465F-BE4A-E1C073C42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41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Relationship Id="rId3" Type="http://schemas.openxmlformats.org/officeDocument/2006/relationships/hyperlink" Target="https://camps.perm.ru/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81" y="2638147"/>
            <a:ext cx="10897037" cy="46716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39056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ЛЕТО</a:t>
            </a:r>
            <a:r>
              <a:rPr lang="en-US" b="1" smtClean="0">
                <a:solidFill>
                  <a:srgbClr val="FF0000"/>
                </a:solidFill>
                <a:latin typeface="Algerian" panose="04020705040a02060702" pitchFamily="82" charset="0"/>
              </a:rPr>
              <a:t> 2022</a:t>
            </a:r>
            <a:endParaRPr lang="ru-RU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10741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7419" y="239000"/>
            <a:ext cx="9683588" cy="657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9966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Походы ( 131 человек)</a:t>
            </a:r>
            <a:endParaRPr lang="ru-RU" b="1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030629"/>
              </p:ext>
            </p:extLst>
          </p:nvPr>
        </p:nvGraphicFramePr>
        <p:xfrm>
          <a:off x="612058" y="1432335"/>
          <a:ext cx="10515600" cy="503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20889785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6755886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9776662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1489819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4311449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87306799"/>
                    </a:ext>
                  </a:extLst>
                </a:gridCol>
              </a:tblGrid>
              <a:tr h="19237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Общая стоимость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питание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Родительский взнос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Льготная категория: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малоимущие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многодетные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ТЖС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Сироты, ОБПР (с денежным содержанием)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ОВЗ</a:t>
                      </a:r>
                    </a:p>
                    <a:p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ОВД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платят родит. взнос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Сироты, ОБПР (без денежного содержания)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малоимущие многодетные</a:t>
                      </a:r>
                    </a:p>
                    <a:p>
                      <a:pPr lvl="0"/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инвалиды</a:t>
                      </a:r>
                    </a:p>
                    <a:p>
                      <a:r>
                        <a:rPr lang="ru-RU" sz="18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619079"/>
                  </a:ext>
                </a:extLst>
              </a:tr>
              <a:tr h="192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Походы (питание 5 дней)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270,40 руб./день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1931,43 руб.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1352 руб.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579,43 руб.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289,72 руб.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013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09249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84" y="-102730"/>
            <a:ext cx="10200290" cy="75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985080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</a:rPr>
              <a:t>ЛДП и ЛДО на базе  Гамовской школы 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ЛДП  - 237 человек ( 21 календарный день, рабочих 15 дней) с 9.06. по 29.06.</a:t>
            </a:r>
          </a:p>
          <a:p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ЛДО – 58 человек ( 14 календарных дней, рабочих 10 дней) с 9.06. по 22.06</a:t>
            </a:r>
            <a:endParaRPr lang="ru-RU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8028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034992"/>
              </p:ext>
            </p:extLst>
          </p:nvPr>
        </p:nvGraphicFramePr>
        <p:xfrm>
          <a:off x="688257" y="481578"/>
          <a:ext cx="10874478" cy="5939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13">
                  <a:extLst>
                    <a:ext uri="{9D8B030D-6E8A-4147-A177-3AD203B41FA5}">
                      <a16:colId xmlns:a16="http://schemas.microsoft.com/office/drawing/2014/main" val="1131307512"/>
                    </a:ext>
                  </a:extLst>
                </a:gridCol>
                <a:gridCol w="1812413">
                  <a:extLst>
                    <a:ext uri="{9D8B030D-6E8A-4147-A177-3AD203B41FA5}">
                      <a16:colId xmlns:a16="http://schemas.microsoft.com/office/drawing/2014/main" val="716040469"/>
                    </a:ext>
                  </a:extLst>
                </a:gridCol>
                <a:gridCol w="1812413">
                  <a:extLst>
                    <a:ext uri="{9D8B030D-6E8A-4147-A177-3AD203B41FA5}">
                      <a16:colId xmlns:a16="http://schemas.microsoft.com/office/drawing/2014/main" val="1154302587"/>
                    </a:ext>
                  </a:extLst>
                </a:gridCol>
                <a:gridCol w="1812413">
                  <a:extLst>
                    <a:ext uri="{9D8B030D-6E8A-4147-A177-3AD203B41FA5}">
                      <a16:colId xmlns:a16="http://schemas.microsoft.com/office/drawing/2014/main" val="3754117932"/>
                    </a:ext>
                  </a:extLst>
                </a:gridCol>
                <a:gridCol w="1812413">
                  <a:extLst>
                    <a:ext uri="{9D8B030D-6E8A-4147-A177-3AD203B41FA5}">
                      <a16:colId xmlns:a16="http://schemas.microsoft.com/office/drawing/2014/main" val="1859327761"/>
                    </a:ext>
                  </a:extLst>
                </a:gridCol>
                <a:gridCol w="1812413">
                  <a:extLst>
                    <a:ext uri="{9D8B030D-6E8A-4147-A177-3AD203B41FA5}">
                      <a16:colId xmlns:a16="http://schemas.microsoft.com/office/drawing/2014/main" val="104633290"/>
                    </a:ext>
                  </a:extLst>
                </a:gridCol>
              </a:tblGrid>
              <a:tr h="12192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отдыха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 путевки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(80% питание,   20 %  родит. взнос)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стоимости путёвки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Родит. взнос для льготников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420525"/>
                  </a:ext>
                </a:extLst>
              </a:tr>
              <a:tr h="1903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Родительский взнос (экскурсии, канц.товары, др.)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50% от родительского взноса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малоимущие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многодетные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ТЖС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Сироты, ОБПР (с денежным содержанием)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ОВД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95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платят родит. взнос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Сироты, ОБПР  (без денежного содержания)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малоимущие многодетные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ct val="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инвалиды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arenR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61153894"/>
                  </a:ext>
                </a:extLst>
              </a:tr>
              <a:tr h="1219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ЛДП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(21 календ., 15 рабочих дней)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177,04 руб./день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3319,50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2655,60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(деньги края)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663,90 руб.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331,95 руб.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135593"/>
                  </a:ext>
                </a:extLst>
              </a:tr>
              <a:tr h="1219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ЛДО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(14 календ., 10 рабочих дней)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руб./день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2213,0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1770,40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(деньги района)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442,60 руб.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221,30  руб.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2721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263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858" y="65580"/>
            <a:ext cx="9311678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81569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88" y="252247"/>
            <a:ext cx="10943242" cy="632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4401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87" y="110359"/>
            <a:ext cx="10129599" cy="69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6643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084" y="365125"/>
            <a:ext cx="10939716" cy="588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0990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5277" y="89822"/>
            <a:ext cx="8101781" cy="5479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7187" y="5722374"/>
            <a:ext cx="52897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hlinkClick r:id="rId3"/>
              </a:rPr>
              <a:t>https://camps.perm.ru/</a:t>
            </a:r>
            <a:endParaRPr lang="ru-RU" sz="2000" smtClean="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3446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6</Paragraphs>
  <Slides>11</Slides>
  <Notes>0</Notes>
  <TotalTime>233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Тема Office</vt:lpstr>
      <vt:lpstr>ЛЕТО 2022</vt:lpstr>
      <vt:lpstr>Slide 2</vt:lpstr>
      <vt:lpstr>ЛДП и ЛДО на базе  Гамовской школы </vt:lpstr>
      <vt:lpstr>Slide 4</vt:lpstr>
      <vt:lpstr>Slide 5</vt:lpstr>
      <vt:lpstr>Slide 6</vt:lpstr>
      <vt:lpstr>Slide 7</vt:lpstr>
      <vt:lpstr>Slide 8</vt:lpstr>
      <vt:lpstr>Slide 9</vt:lpstr>
      <vt:lpstr>Slide 10</vt:lpstr>
      <vt:lpstr>Походы ( 131 человек)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user1</dc:creator>
  <cp:lastModifiedBy>user1</cp:lastModifiedBy>
  <cp:revision>9</cp:revision>
  <dcterms:created xsi:type="dcterms:W3CDTF">2022-04-11T11:22:38Z</dcterms:created>
  <dcterms:modified xsi:type="dcterms:W3CDTF">2022-04-28T05:36:30Z</dcterms:modified>
</cp:coreProperties>
</file>